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3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9" r:id="rId14"/>
    <p:sldId id="269" r:id="rId15"/>
    <p:sldId id="270" r:id="rId16"/>
    <p:sldId id="271" r:id="rId17"/>
    <p:sldId id="272" r:id="rId18"/>
    <p:sldId id="274" r:id="rId19"/>
    <p:sldId id="275" r:id="rId20"/>
    <p:sldId id="282" r:id="rId21"/>
    <p:sldId id="283" r:id="rId22"/>
    <p:sldId id="276" r:id="rId23"/>
    <p:sldId id="277" r:id="rId24"/>
    <p:sldId id="278" r:id="rId25"/>
    <p:sldId id="280" r:id="rId26"/>
    <p:sldId id="281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ğit Aras Budakoğlu" initials="YAB" lastIdx="0" clrIdx="0">
    <p:extLst>
      <p:ext uri="{19B8F6BF-5375-455C-9EA6-DF929625EA0E}">
        <p15:presenceInfo xmlns:p15="http://schemas.microsoft.com/office/powerpoint/2012/main" userId="f413cd6232d7c7d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7DC034-641C-4497-84E0-322F6CB8E1BA}" v="1" dt="2021-05-30T09:23:36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1818" autoAdjust="0"/>
  </p:normalViewPr>
  <p:slideViewPr>
    <p:cSldViewPr snapToGrid="0">
      <p:cViewPr varScale="1">
        <p:scale>
          <a:sx n="53" d="100"/>
          <a:sy n="53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ya budakoğlu" userId="8af6fc1ee3c30d37" providerId="Windows Live" clId="Web-{637DC034-641C-4497-84E0-322F6CB8E1BA}"/>
    <pc:docChg chg="delSld">
      <pc:chgData name="derya budakoğlu" userId="8af6fc1ee3c30d37" providerId="Windows Live" clId="Web-{637DC034-641C-4497-84E0-322F6CB8E1BA}" dt="2021-05-30T09:23:36.895" v="0"/>
      <pc:docMkLst>
        <pc:docMk/>
      </pc:docMkLst>
      <pc:sldChg chg="del">
        <pc:chgData name="derya budakoğlu" userId="8af6fc1ee3c30d37" providerId="Windows Live" clId="Web-{637DC034-641C-4497-84E0-322F6CB8E1BA}" dt="2021-05-30T09:23:36.895" v="0"/>
        <pc:sldMkLst>
          <pc:docMk/>
          <pc:sldMk cId="1570276071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80F4C-6F99-4AEA-9F6C-FB6B4766D1CD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0D1A-2089-4D74-BA45-CE492DA2D4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34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40D1A-2089-4D74-BA45-CE492DA2D4F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76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40D1A-2089-4D74-BA45-CE492DA2D4F8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6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78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846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79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813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379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76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954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43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2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5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939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090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5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10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2085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83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1CB7D3-C00F-4477-A793-E72AE3023BEE}" type="datetimeFigureOut">
              <a:rPr lang="tr-TR" smtClean="0"/>
              <a:t>30.05.2021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624EC5-7C4D-439A-8F09-41F90EC4E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44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  <p:sldLayoutId id="21474839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2823" y="274320"/>
            <a:ext cx="9698736" cy="1170432"/>
          </a:xfrm>
        </p:spPr>
        <p:txBody>
          <a:bodyPr>
            <a:noAutofit/>
          </a:bodyPr>
          <a:lstStyle/>
          <a:p>
            <a:br>
              <a:rPr lang="tr-TR" sz="5400" dirty="0"/>
            </a:br>
            <a:r>
              <a:rPr lang="tr-TR" sz="5400" b="1" dirty="0"/>
              <a:t>BODY IMAGES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02823" y="7393577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" y="1700784"/>
            <a:ext cx="8613648" cy="490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68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207008" y="128017"/>
            <a:ext cx="7936992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encompass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behavioural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dissatisfied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he/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isolate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appearance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0345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536192" y="566928"/>
            <a:ext cx="10204704" cy="3193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likely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feelings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depression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isolation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self-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esteem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&amp;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obsessions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weight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570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969264" y="1188720"/>
            <a:ext cx="9985248" cy="3993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awkward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uncomfortable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bodies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</a:t>
            </a:r>
            <a:r>
              <a:rPr lang="tr-TR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overpower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thoughts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feelings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affirming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accepting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ones</a:t>
            </a:r>
            <a:r>
              <a:rPr lang="tr-TR" sz="40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128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49808" y="0"/>
            <a:ext cx="1113739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Open Sans"/>
              </a:rPr>
              <a:t>Key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/>
              </a:rPr>
              <a:t>Healthy body image is feeling happy and satisfied with your body.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/>
              </a:rPr>
              <a:t>Help your child develop healthy body image by talking, focusing on your child as a whole person, and being a positive role model.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/>
              </a:rPr>
              <a:t>Signs of unhealthy body image include your child being self-critical, comparing his body to others, obsessing about weight loss and so 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>
                <a:latin typeface="Open Sans"/>
              </a:rPr>
              <a:t>Speak to a health professional if you’re concerned about your child’s body image.</a:t>
            </a:r>
            <a:endParaRPr lang="en-US" sz="400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93869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65760" y="1517904"/>
            <a:ext cx="8852852" cy="4476495"/>
          </a:xfrm>
        </p:spPr>
        <p:txBody>
          <a:bodyPr>
            <a:noAutofit/>
          </a:bodyPr>
          <a:lstStyle/>
          <a:p>
            <a:r>
              <a:rPr lang="tr-TR" sz="5400" dirty="0" err="1"/>
              <a:t>The</a:t>
            </a:r>
            <a:r>
              <a:rPr lang="tr-TR" sz="5400" dirty="0"/>
              <a:t> </a:t>
            </a:r>
            <a:r>
              <a:rPr lang="tr-TR" sz="5400" dirty="0" err="1"/>
              <a:t>ımpact</a:t>
            </a:r>
            <a:r>
              <a:rPr lang="tr-TR" sz="5400" dirty="0"/>
              <a:t> of </a:t>
            </a:r>
            <a:r>
              <a:rPr lang="tr-TR" sz="5400" dirty="0" err="1"/>
              <a:t>medıa</a:t>
            </a:r>
            <a:r>
              <a:rPr lang="tr-TR" sz="5400" dirty="0"/>
              <a:t> on </a:t>
            </a:r>
            <a:r>
              <a:rPr lang="tr-TR" sz="5400" dirty="0" err="1"/>
              <a:t>people’s</a:t>
            </a:r>
            <a:r>
              <a:rPr lang="tr-TR" sz="5400" dirty="0"/>
              <a:t> </a:t>
            </a:r>
            <a:r>
              <a:rPr lang="tr-TR" sz="5400" dirty="0" err="1"/>
              <a:t>food</a:t>
            </a:r>
            <a:r>
              <a:rPr lang="tr-TR" sz="5400" dirty="0"/>
              <a:t> </a:t>
            </a:r>
            <a:r>
              <a:rPr lang="tr-TR" sz="5400" dirty="0" err="1"/>
              <a:t>choıce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697120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80160" y="1005840"/>
            <a:ext cx="9820656" cy="3817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radio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television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newspapers,magazines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is a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bombarded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television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magazines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internet.</a:t>
            </a:r>
          </a:p>
        </p:txBody>
      </p:sp>
    </p:spTree>
    <p:extLst>
      <p:ext uri="{BB962C8B-B14F-4D97-AF65-F5344CB8AC3E}">
        <p14:creationId xmlns:p14="http://schemas.microsoft.com/office/powerpoint/2010/main" val="2951779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40080" y="2176272"/>
            <a:ext cx="9893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income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Through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messages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a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daily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</a:t>
            </a:r>
            <a:r>
              <a:rPr lang="tr-TR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4800" dirty="0">
              <a:latin typeface="Arial Narrow" panose="020B060602020203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flipH="1">
            <a:off x="3048000" y="713232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/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1478130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65760"/>
            <a:ext cx="11484864" cy="588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65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035620" y="528710"/>
            <a:ext cx="8717724" cy="583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Millions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of 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dollars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spent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manufacturers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advertisements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attractive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Techniques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attractive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jingles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catchy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phrases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attractive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photography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employed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illusory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marketed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seem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irresistible</a:t>
            </a:r>
            <a:r>
              <a:rPr lang="tr-TR" sz="4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751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925638" y="640080"/>
            <a:ext cx="8699690" cy="3437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adolescents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spend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considerable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time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watching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television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As a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exposed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endParaRPr lang="tr-TR" sz="4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of 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beverage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advertisements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tr-TR" sz="4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7628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822960" y="530352"/>
            <a:ext cx="10405872" cy="465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“Body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”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recently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commonplace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positively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negatively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put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together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really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Do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conjure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inflict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shame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oneself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 </a:t>
            </a:r>
            <a:endParaRPr lang="tr-TR" sz="40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460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 rot="10800000" flipV="1">
            <a:off x="684212" y="7461504"/>
            <a:ext cx="8534400" cy="859535"/>
          </a:xfrm>
        </p:spPr>
        <p:txBody>
          <a:bodyPr/>
          <a:lstStyle/>
          <a:p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5550407"/>
          </a:xfrm>
        </p:spPr>
        <p:txBody>
          <a:bodyPr>
            <a:noAutofit/>
          </a:bodyPr>
          <a:lstStyle/>
          <a:p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media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is a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strong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social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influence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on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food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choices.People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may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choose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to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prepare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foods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in a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way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shown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on TV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or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blogs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or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instagram.They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may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choose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to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buy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foods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reported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to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have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certain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health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benefits.Researches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show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that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children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view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 in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excess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o n 22 000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commercials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in a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year.They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become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socialized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to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want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foods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they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see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advertised</a:t>
            </a:r>
            <a:r>
              <a:rPr lang="tr-TR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169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89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468438" y="950976"/>
            <a:ext cx="9358058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an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mediating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children’s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dietary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230215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0352" y="310896"/>
            <a:ext cx="11100816" cy="6746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  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of 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exposure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preferences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refraining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watching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TV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meals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removing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TV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children’s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bedrooms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generally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limiting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children’s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exposure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TV </a:t>
            </a:r>
            <a:r>
              <a:rPr lang="tr-TR" sz="40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internet.</a:t>
            </a:r>
            <a:endParaRPr lang="tr-TR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83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566928" y="640080"/>
            <a:ext cx="11045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600" b="1" u="sng" dirty="0">
                <a:solidFill>
                  <a:schemeClr val="accent6"/>
                </a:solidFill>
              </a:rPr>
              <a:t>SCHOOL CAFETERIA AND HEALTY DIETARY GUIDELINES</a:t>
            </a:r>
          </a:p>
        </p:txBody>
      </p:sp>
    </p:spTree>
    <p:extLst>
      <p:ext uri="{BB962C8B-B14F-4D97-AF65-F5344CB8AC3E}">
        <p14:creationId xmlns:p14="http://schemas.microsoft.com/office/powerpoint/2010/main" val="32241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74320"/>
            <a:ext cx="11868912" cy="435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functions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of  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canteens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service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variety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nutritious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attractively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presented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drinks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a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reasonable</a:t>
            </a:r>
            <a:r>
              <a:rPr lang="tr-T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endParaRPr lang="tr-TR" sz="4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31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6032" y="493775"/>
            <a:ext cx="11935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School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canteens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are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an integral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part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of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school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life.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They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are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a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lifesaver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for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busy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parents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running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out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the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door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with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multiple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drop-offs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, a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work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day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to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negotiate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and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no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lunchbox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food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in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the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house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For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kids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, it is a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chance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to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independently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manage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their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own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food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choices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for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the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first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time. School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canteens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also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underpin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all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the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healthy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eating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education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that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goes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on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during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class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</a:rPr>
              <a:t> time.  </a:t>
            </a:r>
          </a:p>
        </p:txBody>
      </p:sp>
    </p:spTree>
    <p:extLst>
      <p:ext uri="{BB962C8B-B14F-4D97-AF65-F5344CB8AC3E}">
        <p14:creationId xmlns:p14="http://schemas.microsoft.com/office/powerpoint/2010/main" val="3917647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33856" y="603504"/>
            <a:ext cx="9509760" cy="6299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tr-TR" sz="5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tr-TR" sz="5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cafeteria</a:t>
            </a:r>
            <a:r>
              <a:rPr lang="tr-TR" sz="5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5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endParaRPr lang="tr-TR" sz="5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tr-TR" sz="5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canteen</a:t>
            </a:r>
            <a:r>
              <a:rPr lang="tr-TR" sz="5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5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endParaRPr lang="tr-TR" sz="5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endParaRPr lang="tr-TR" sz="5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endParaRPr lang="tr-TR" sz="5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875"/>
              </a:lnSpc>
              <a:spcAft>
                <a:spcPts val="0"/>
              </a:spcAft>
              <a:buAutoNum type="arabicPeriod"/>
            </a:pP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meal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comprise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2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belonging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main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ts val="1875"/>
              </a:lnSpc>
              <a:spcAft>
                <a:spcPts val="0"/>
              </a:spcAft>
              <a:buAutoNum type="arabicPeriod"/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Carbohydrates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tr-TR" sz="2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wholemeal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(at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½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serving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tr-TR" sz="2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(at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heaped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dessert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tr-TR" sz="2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spoons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95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9184" y="1060704"/>
            <a:ext cx="10222992" cy="325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grains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36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3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Rice: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20% of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unpolished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tr-TR" sz="3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Noodles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20% of </a:t>
            </a: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tr-TR" sz="36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wholemeal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wholegrain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tr-TR" sz="3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wholemeal</a:t>
            </a: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wholegrain</a:t>
            </a:r>
            <a:endParaRPr lang="tr-TR" sz="36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tr-TR" sz="36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75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endParaRPr lang="tr-TR" sz="3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51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5024" y="2231136"/>
            <a:ext cx="8193024" cy="388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skinless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poultry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lean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endParaRPr lang="tr-TR" sz="40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96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98576" y="841248"/>
            <a:ext cx="1021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>
                <a:latin typeface="Arial Narrow" panose="020B0606020202030204" pitchFamily="34" charset="0"/>
              </a:rPr>
              <a:t>Body </a:t>
            </a:r>
            <a:r>
              <a:rPr lang="tr-TR" sz="4000" b="1" dirty="0" err="1">
                <a:latin typeface="Arial Narrow" panose="020B0606020202030204" pitchFamily="34" charset="0"/>
              </a:rPr>
              <a:t>image</a:t>
            </a:r>
            <a:r>
              <a:rPr lang="tr-TR" sz="4000" b="1" dirty="0">
                <a:latin typeface="Arial Narrow" panose="020B0606020202030204" pitchFamily="34" charset="0"/>
              </a:rPr>
              <a:t> is </a:t>
            </a:r>
            <a:r>
              <a:rPr lang="tr-TR" sz="4000" b="1" dirty="0" err="1">
                <a:latin typeface="Arial Narrow" panose="020B0606020202030204" pitchFamily="34" charset="0"/>
              </a:rPr>
              <a:t>the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perception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that</a:t>
            </a:r>
            <a:r>
              <a:rPr lang="tr-TR" sz="4000" b="1" dirty="0">
                <a:latin typeface="Arial Narrow" panose="020B0606020202030204" pitchFamily="34" charset="0"/>
              </a:rPr>
              <a:t> a </a:t>
            </a:r>
            <a:r>
              <a:rPr lang="tr-TR" sz="4000" b="1" dirty="0" err="1">
                <a:latin typeface="Arial Narrow" panose="020B0606020202030204" pitchFamily="34" charset="0"/>
              </a:rPr>
              <a:t>person</a:t>
            </a:r>
            <a:r>
              <a:rPr lang="tr-TR" sz="4000" b="1" dirty="0">
                <a:latin typeface="Arial Narrow" panose="020B0606020202030204" pitchFamily="34" charset="0"/>
              </a:rPr>
              <a:t> has of </a:t>
            </a:r>
            <a:r>
              <a:rPr lang="tr-TR" sz="4000" b="1" dirty="0" err="1">
                <a:latin typeface="Arial Narrow" panose="020B0606020202030204" pitchFamily="34" charset="0"/>
              </a:rPr>
              <a:t>their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physical</a:t>
            </a:r>
            <a:r>
              <a:rPr lang="tr-TR" sz="4000" b="1" dirty="0">
                <a:latin typeface="Arial Narrow" panose="020B0606020202030204" pitchFamily="34" charset="0"/>
              </a:rPr>
              <a:t> self </a:t>
            </a:r>
            <a:r>
              <a:rPr lang="tr-TR" sz="4000" b="1" dirty="0" err="1">
                <a:latin typeface="Arial Narrow" panose="020B0606020202030204" pitchFamily="34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the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thoughts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feelings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that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result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from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that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perception</a:t>
            </a:r>
            <a:r>
              <a:rPr lang="tr-TR" sz="4000" b="1" dirty="0">
                <a:latin typeface="Arial Narrow" panose="020B0606020202030204" pitchFamily="34" charset="0"/>
              </a:rPr>
              <a:t>.</a:t>
            </a:r>
            <a:br>
              <a:rPr lang="tr-TR" sz="4000" b="1" dirty="0">
                <a:latin typeface="Arial Narrow" panose="020B0606020202030204" pitchFamily="34" charset="0"/>
              </a:rPr>
            </a:br>
            <a:r>
              <a:rPr lang="tr-TR" sz="4000" b="1" dirty="0" err="1">
                <a:latin typeface="Arial Narrow" panose="020B0606020202030204" pitchFamily="34" charset="0"/>
              </a:rPr>
              <a:t>These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feelings</a:t>
            </a:r>
            <a:r>
              <a:rPr lang="tr-TR" sz="4000" b="1" dirty="0">
                <a:latin typeface="Arial Narrow" panose="020B0606020202030204" pitchFamily="34" charset="0"/>
              </a:rPr>
              <a:t> can be </a:t>
            </a:r>
            <a:r>
              <a:rPr lang="tr-TR" sz="4000" b="1" dirty="0" err="1">
                <a:latin typeface="Arial Narrow" panose="020B0606020202030204" pitchFamily="34" charset="0"/>
              </a:rPr>
              <a:t>positive</a:t>
            </a:r>
            <a:r>
              <a:rPr lang="tr-TR" sz="4000" b="1" dirty="0">
                <a:latin typeface="Arial Narrow" panose="020B0606020202030204" pitchFamily="34" charset="0"/>
              </a:rPr>
              <a:t>, </a:t>
            </a:r>
            <a:r>
              <a:rPr lang="tr-TR" sz="4000" b="1" dirty="0" err="1">
                <a:latin typeface="Arial Narrow" panose="020B0606020202030204" pitchFamily="34" charset="0"/>
              </a:rPr>
              <a:t>negative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or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both</a:t>
            </a:r>
            <a:r>
              <a:rPr lang="tr-TR" sz="4000" b="1" dirty="0">
                <a:latin typeface="Arial Narrow" panose="020B0606020202030204" pitchFamily="34" charset="0"/>
              </a:rPr>
              <a:t>, </a:t>
            </a:r>
            <a:r>
              <a:rPr lang="tr-TR" sz="4000" b="1" dirty="0" err="1">
                <a:latin typeface="Arial Narrow" panose="020B0606020202030204" pitchFamily="34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are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influenced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by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individual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environmental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factors</a:t>
            </a:r>
            <a:r>
              <a:rPr lang="tr-TR" sz="4000" b="1" dirty="0">
                <a:latin typeface="Arial Narrow" panose="020B0606020202030204" pitchFamily="34" charset="0"/>
              </a:rPr>
              <a:t>. Body </a:t>
            </a:r>
            <a:r>
              <a:rPr lang="tr-TR" sz="4000" b="1" dirty="0" err="1">
                <a:latin typeface="Arial Narrow" panose="020B0606020202030204" pitchFamily="34" charset="0"/>
              </a:rPr>
              <a:t>image</a:t>
            </a:r>
            <a:r>
              <a:rPr lang="tr-TR" sz="4000" b="1" dirty="0">
                <a:latin typeface="Arial Narrow" panose="020B0606020202030204" pitchFamily="34" charset="0"/>
              </a:rPr>
              <a:t> is </a:t>
            </a:r>
            <a:r>
              <a:rPr lang="tr-TR" sz="4000" b="1" dirty="0" err="1">
                <a:latin typeface="Arial Narrow" panose="020B0606020202030204" pitchFamily="34" charset="0"/>
              </a:rPr>
              <a:t>determined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by</a:t>
            </a:r>
            <a:r>
              <a:rPr lang="tr-TR" sz="4000" b="1" dirty="0">
                <a:latin typeface="Arial Narrow" panose="020B0606020202030204" pitchFamily="34" charset="0"/>
              </a:rPr>
              <a:t> 4 </a:t>
            </a:r>
            <a:r>
              <a:rPr lang="tr-TR" sz="4000" b="1" dirty="0" err="1">
                <a:latin typeface="Arial Narrow" panose="020B0606020202030204" pitchFamily="34" charset="0"/>
              </a:rPr>
              <a:t>factors</a:t>
            </a:r>
            <a:r>
              <a:rPr lang="tr-TR" sz="4000" b="1" dirty="0">
                <a:latin typeface="Arial Narrow" panose="020B0606020202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71399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55648" y="640080"/>
            <a:ext cx="9089136" cy="472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No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deep-fried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pre-fried</a:t>
            </a: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preserved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eg.sausages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containing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nitrites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luncheon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meat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preserved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vegatables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440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10896" y="2127425"/>
            <a:ext cx="11228832" cy="3312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Replace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high-fat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ingredients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reduced-fat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alternatives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mayonnaise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reduced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oils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Healthier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40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9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84048" y="2316217"/>
            <a:ext cx="11411712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gravy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</a:pP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dessert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spoons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gravy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4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</a:t>
            </a:r>
            <a:r>
              <a:rPr lang="tr-TR" sz="4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4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547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32688" y="877824"/>
            <a:ext cx="9601200" cy="5696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drinks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6g of  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100ml. </a:t>
            </a:r>
            <a:endParaRPr lang="tr-T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drinks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sweetened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intense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sweeteners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eg.aspartame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r>
              <a:rPr lang="tr-TR" sz="4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Sold</a:t>
            </a:r>
            <a:r>
              <a:rPr lang="tr-TR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75"/>
              </a:lnSpc>
              <a:spcAft>
                <a:spcPts val="0"/>
              </a:spcAft>
            </a:pP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7632" y="786384"/>
            <a:ext cx="8412480" cy="3993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How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SEE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is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perceptual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not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representation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how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actually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perceive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overweight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actually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underweight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20667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eme bozukluklarında tedaviye geç kalmayı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736" y="694944"/>
            <a:ext cx="8861284" cy="524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82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94944" y="1501602"/>
            <a:ext cx="10424159" cy="267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is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affective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satisfaction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dissatisfaction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weight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43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ffective body image image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12" y="914400"/>
            <a:ext cx="9912095" cy="495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1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48640" y="1097280"/>
            <a:ext cx="11082528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THINK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is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cognitive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preoccupation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weight</a:t>
            </a:r>
            <a:r>
              <a:rPr lang="tr-TR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40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gnitive Training Human Brain CrossFit Wonderland Human Body PNG, Clipart, Ageing, Brain, Cognitive Training, Exercise, Human Body Free PNG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2064"/>
            <a:ext cx="11430000" cy="595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07789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1879</TotalTime>
  <Words>907</Words>
  <Application>Microsoft Office PowerPoint</Application>
  <PresentationFormat>Geniş ekran</PresentationFormat>
  <Paragraphs>126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Dilim</vt:lpstr>
      <vt:lpstr> BODY IMAGES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The ımpact of medıa on people’s food choıce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IMAGES</dc:title>
  <dc:creator>Yiğit Aras Budakoğlu</dc:creator>
  <cp:lastModifiedBy>Yiğit Aras Budakoğlu</cp:lastModifiedBy>
  <cp:revision>84</cp:revision>
  <dcterms:created xsi:type="dcterms:W3CDTF">2019-11-03T12:47:40Z</dcterms:created>
  <dcterms:modified xsi:type="dcterms:W3CDTF">2021-05-30T09:23:37Z</dcterms:modified>
</cp:coreProperties>
</file>