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8" r:id="rId7"/>
    <p:sldId id="261" r:id="rId8"/>
    <p:sldId id="262" r:id="rId9"/>
    <p:sldId id="263" r:id="rId10"/>
    <p:sldId id="291" r:id="rId11"/>
    <p:sldId id="264" r:id="rId12"/>
    <p:sldId id="292" r:id="rId13"/>
    <p:sldId id="265" r:id="rId14"/>
    <p:sldId id="266" r:id="rId15"/>
    <p:sldId id="267" r:id="rId16"/>
    <p:sldId id="269" r:id="rId17"/>
    <p:sldId id="270" r:id="rId18"/>
    <p:sldId id="271" r:id="rId19"/>
    <p:sldId id="273" r:id="rId20"/>
    <p:sldId id="274" r:id="rId21"/>
    <p:sldId id="272"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p:cViewPr varScale="1">
        <p:scale>
          <a:sx n="68" d="100"/>
          <a:sy n="68" d="100"/>
        </p:scale>
        <p:origin x="13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24D84C54-E0F1-4D66-8ACF-6A21DF50F921}" type="datetimeFigureOut">
              <a:rPr lang="tr-TR" smtClean="0"/>
              <a:t>9.11.2019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4C57D56-DCD1-4DA6-AA53-3DB31DC7CC69}"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4C54-E0F1-4D66-8ACF-6A21DF50F921}" type="datetimeFigureOut">
              <a:rPr lang="tr-TR" smtClean="0"/>
              <a:t>9.11.2019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C57D56-DCD1-4DA6-AA53-3DB31DC7CC69}"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4581128"/>
            <a:ext cx="7772400" cy="1470025"/>
          </a:xfrm>
        </p:spPr>
        <p:txBody>
          <a:bodyPr/>
          <a:lstStyle/>
          <a:p>
            <a:r>
              <a:rPr lang="tr-TR" dirty="0">
                <a:latin typeface="Times New Roman" panose="02020603050405020304" pitchFamily="18" charset="0"/>
                <a:cs typeface="Times New Roman" panose="02020603050405020304" pitchFamily="18" charset="0"/>
              </a:rPr>
              <a:t>EATING BEHAVIOUR AND OBESITY</a:t>
            </a:r>
          </a:p>
        </p:txBody>
      </p:sp>
      <p:pic>
        <p:nvPicPr>
          <p:cNvPr id="10" name="Resim 9">
            <a:extLst>
              <a:ext uri="{FF2B5EF4-FFF2-40B4-BE49-F238E27FC236}">
                <a16:creationId xmlns:a16="http://schemas.microsoft.com/office/drawing/2014/main" id="{489AB2E3-7810-455A-861B-336366650E1D}"/>
              </a:ext>
            </a:extLst>
          </p:cNvPr>
          <p:cNvPicPr>
            <a:picLocks noChangeAspect="1"/>
          </p:cNvPicPr>
          <p:nvPr/>
        </p:nvPicPr>
        <p:blipFill rotWithShape="1">
          <a:blip r:embed="rId2"/>
          <a:srcRect r="1764" b="7082"/>
          <a:stretch/>
        </p:blipFill>
        <p:spPr>
          <a:xfrm>
            <a:off x="1472801" y="731155"/>
            <a:ext cx="6198397" cy="3804253"/>
          </a:xfrm>
          <a:prstGeom prst="rect">
            <a:avLst/>
          </a:prstGeom>
        </p:spPr>
      </p:pic>
      <p:sp>
        <p:nvSpPr>
          <p:cNvPr id="11" name="Metin kutusu 10">
            <a:extLst>
              <a:ext uri="{FF2B5EF4-FFF2-40B4-BE49-F238E27FC236}">
                <a16:creationId xmlns:a16="http://schemas.microsoft.com/office/drawing/2014/main" id="{B492D3E2-811E-44B8-9BC2-E174DF7FA8EB}"/>
              </a:ext>
            </a:extLst>
          </p:cNvPr>
          <p:cNvSpPr txBox="1"/>
          <p:nvPr/>
        </p:nvSpPr>
        <p:spPr>
          <a:xfrm>
            <a:off x="4857800" y="6223797"/>
            <a:ext cx="3600400" cy="369332"/>
          </a:xfrm>
          <a:prstGeom prst="rect">
            <a:avLst/>
          </a:prstGeom>
          <a:noFill/>
        </p:spPr>
        <p:txBody>
          <a:bodyPr wrap="square" rtlCol="0">
            <a:spAutoFit/>
          </a:bodyPr>
          <a:lstStyle/>
          <a:p>
            <a:r>
              <a:rPr lang="tr-TR" b="1" i="1" dirty="0" err="1"/>
              <a:t>Nutrtionist</a:t>
            </a:r>
            <a:r>
              <a:rPr lang="tr-TR" b="1" i="1" dirty="0"/>
              <a:t> </a:t>
            </a:r>
            <a:r>
              <a:rPr lang="tr-TR" b="1" i="1" dirty="0" err="1"/>
              <a:t>and</a:t>
            </a:r>
            <a:r>
              <a:rPr lang="tr-TR" b="1" i="1" dirty="0"/>
              <a:t> </a:t>
            </a:r>
            <a:r>
              <a:rPr lang="tr-TR" b="1" i="1" dirty="0" err="1"/>
              <a:t>Dietitian</a:t>
            </a:r>
            <a:r>
              <a:rPr lang="tr-TR" b="1" i="1" dirty="0"/>
              <a:t>  Billur Filiz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18E4588-07F6-4787-9708-DC465B299137}"/>
              </a:ext>
            </a:extLst>
          </p:cNvPr>
          <p:cNvPicPr>
            <a:picLocks noChangeAspect="1"/>
          </p:cNvPicPr>
          <p:nvPr/>
        </p:nvPicPr>
        <p:blipFill>
          <a:blip r:embed="rId2"/>
          <a:stretch>
            <a:fillRect/>
          </a:stretch>
        </p:blipFill>
        <p:spPr>
          <a:xfrm>
            <a:off x="0" y="1027176"/>
            <a:ext cx="9144000" cy="4803647"/>
          </a:xfrm>
          <a:prstGeom prst="rect">
            <a:avLst/>
          </a:prstGeom>
        </p:spPr>
      </p:pic>
    </p:spTree>
    <p:extLst>
      <p:ext uri="{BB962C8B-B14F-4D97-AF65-F5344CB8AC3E}">
        <p14:creationId xmlns:p14="http://schemas.microsoft.com/office/powerpoint/2010/main" val="4278538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latin typeface="Times New Roman" panose="02020603050405020304" pitchFamily="18" charset="0"/>
                <a:cs typeface="Times New Roman" panose="02020603050405020304" pitchFamily="18" charset="0"/>
              </a:rPr>
              <a:t>Obesity</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In</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Worldwide</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normAutofit fontScale="85000" lnSpcReduction="10000"/>
          </a:bodyPr>
          <a:lstStyle/>
          <a:p>
            <a:pPr>
              <a:buNone/>
            </a:pPr>
            <a:r>
              <a:rPr lang="en-US" dirty="0">
                <a:latin typeface="Times New Roman" panose="02020603050405020304" pitchFamily="18" charset="0"/>
                <a:cs typeface="Times New Roman" panose="02020603050405020304" pitchFamily="18" charset="0"/>
              </a:rPr>
              <a:t>Some recent WHO global estimates follow.</a:t>
            </a:r>
          </a:p>
          <a:p>
            <a:r>
              <a:rPr lang="en-US" dirty="0">
                <a:latin typeface="Times New Roman" panose="02020603050405020304" pitchFamily="18" charset="0"/>
                <a:cs typeface="Times New Roman" panose="02020603050405020304" pitchFamily="18" charset="0"/>
              </a:rPr>
              <a:t>In 2016, more than 1.9 billion adults aged 18 years and older were overweight. Of these over 650 million adults were obese.</a:t>
            </a:r>
          </a:p>
          <a:p>
            <a:r>
              <a:rPr lang="en-US" dirty="0">
                <a:latin typeface="Times New Roman" panose="02020603050405020304" pitchFamily="18" charset="0"/>
                <a:cs typeface="Times New Roman" panose="02020603050405020304" pitchFamily="18" charset="0"/>
              </a:rPr>
              <a:t>In 2016, 39% of adults aged 18 years and over (39% of men and 40% of women) were overweight.</a:t>
            </a:r>
          </a:p>
          <a:p>
            <a:r>
              <a:rPr lang="en-US" dirty="0">
                <a:latin typeface="Times New Roman" panose="02020603050405020304" pitchFamily="18" charset="0"/>
                <a:cs typeface="Times New Roman" panose="02020603050405020304" pitchFamily="18" charset="0"/>
              </a:rPr>
              <a:t>Overall, about 13% of the world’s adult population (11% of men and 15% of women) were obese in 2016.</a:t>
            </a:r>
          </a:p>
          <a:p>
            <a:r>
              <a:rPr lang="en-US" dirty="0">
                <a:latin typeface="Times New Roman" panose="02020603050405020304" pitchFamily="18" charset="0"/>
                <a:cs typeface="Times New Roman" panose="02020603050405020304" pitchFamily="18" charset="0"/>
              </a:rPr>
              <a:t>The worldwide prevalence of obesity nearly tripled between 1975 and 2016.</a:t>
            </a:r>
          </a:p>
          <a:p>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11D0CCF-C3F7-4280-9EA4-5B07C14D1108}"/>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id="{3EB2A770-DCA8-4F5F-9BDE-D98A7E0189A0}"/>
              </a:ext>
            </a:extLst>
          </p:cNvPr>
          <p:cNvPicPr>
            <a:picLocks noChangeAspect="1"/>
          </p:cNvPicPr>
          <p:nvPr/>
        </p:nvPicPr>
        <p:blipFill>
          <a:blip r:embed="rId2"/>
          <a:stretch>
            <a:fillRect/>
          </a:stretch>
        </p:blipFill>
        <p:spPr>
          <a:xfrm>
            <a:off x="-1" y="864107"/>
            <a:ext cx="9144001" cy="5262055"/>
          </a:xfrm>
          <a:prstGeom prst="rect">
            <a:avLst/>
          </a:prstGeom>
        </p:spPr>
      </p:pic>
    </p:spTree>
    <p:extLst>
      <p:ext uri="{BB962C8B-B14F-4D97-AF65-F5344CB8AC3E}">
        <p14:creationId xmlns:p14="http://schemas.microsoft.com/office/powerpoint/2010/main" val="2660399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oda, çizim içeren bir resim&#10;&#10;Açıklama otomatik olarak oluşturuldu">
            <a:extLst>
              <a:ext uri="{FF2B5EF4-FFF2-40B4-BE49-F238E27FC236}">
                <a16:creationId xmlns:a16="http://schemas.microsoft.com/office/drawing/2014/main" id="{3DE36CD5-8825-46CE-8969-0DF5AC6EC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39" y="2348880"/>
            <a:ext cx="6760379" cy="4509120"/>
          </a:xfrm>
          <a:prstGeom prst="rect">
            <a:avLst/>
          </a:prstGeom>
        </p:spPr>
      </p:pic>
      <p:sp>
        <p:nvSpPr>
          <p:cNvPr id="3" name="2 İçerik Yer Tutucusu"/>
          <p:cNvSpPr>
            <a:spLocks noGrp="1"/>
          </p:cNvSpPr>
          <p:nvPr>
            <p:ph idx="1"/>
          </p:nvPr>
        </p:nvSpPr>
        <p:spPr>
          <a:xfrm>
            <a:off x="323528" y="620688"/>
            <a:ext cx="8229600" cy="4093846"/>
          </a:xfrm>
        </p:spPr>
        <p:txBody>
          <a:bodyPr>
            <a:normAutofit fontScale="85000" lnSpcReduction="10000"/>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Childhood obesity is one of the most serious public health challenges of the 21st century. The problem is global and is steadily affecting many low- and middle-income countries, particularly in urban settings. The prevalence has increased at an alarming rate. </a:t>
            </a:r>
            <a:endParaRPr lang="tr-TR" dirty="0">
              <a:latin typeface="Times New Roman" panose="02020603050405020304" pitchFamily="18" charset="0"/>
              <a:cs typeface="Times New Roman" panose="02020603050405020304" pitchFamily="18" charset="0"/>
            </a:endParaRPr>
          </a:p>
          <a:p>
            <a:pPr>
              <a:buNone/>
            </a:pPr>
            <a:endParaRPr lang="tr-TR" dirty="0">
              <a:latin typeface="Times New Roman" panose="02020603050405020304" pitchFamily="18" charset="0"/>
              <a:cs typeface="Times New Roman" panose="02020603050405020304" pitchFamily="18" charset="0"/>
            </a:endParaRPr>
          </a:p>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Globally, in 2016 the number of overweight children under the age of five, is estimated to be over 41 million. Almost half of all overweight children under 5 lived in Asia and one quarter lived in Africa.</a:t>
            </a: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99895"/>
            <a:ext cx="8229600" cy="4525963"/>
          </a:xfrm>
        </p:spPr>
        <p:txBody>
          <a:bodyPr>
            <a:normAutofit lnSpcReduction="10000"/>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Over 340 million children and adolescents aged 5-19 were overweight or obese in 2016.</a:t>
            </a:r>
          </a:p>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prevalence of overweight and obesity among children and adolescents aged 5-19 has risen dramatically from just 4% in 1975 to just over 18% in 2016. The rise has occurred similarly among both boys and girls: in 2016 18% of girls and 19% of boys were overweight.</a:t>
            </a:r>
          </a:p>
          <a:p>
            <a:endParaRPr lang="tr-TR" dirty="0">
              <a:latin typeface="Times New Roman" panose="02020603050405020304" pitchFamily="18" charset="0"/>
              <a:cs typeface="Times New Roman" panose="02020603050405020304" pitchFamily="18" charset="0"/>
            </a:endParaRPr>
          </a:p>
        </p:txBody>
      </p:sp>
      <p:pic>
        <p:nvPicPr>
          <p:cNvPr id="5" name="Resim 4" descr="çizim içeren bir resim&#10;&#10;Açıklama otomatik olarak oluşturuldu">
            <a:extLst>
              <a:ext uri="{FF2B5EF4-FFF2-40B4-BE49-F238E27FC236}">
                <a16:creationId xmlns:a16="http://schemas.microsoft.com/office/drawing/2014/main" id="{63640D80-8A1A-4273-8768-4265381F6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8900" y="428625"/>
            <a:ext cx="3886200" cy="11715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52BA746E-0D76-4861-9454-690EBDD2B093}"/>
              </a:ext>
            </a:extLst>
          </p:cNvPr>
          <p:cNvPicPr>
            <a:picLocks noChangeAspect="1"/>
          </p:cNvPicPr>
          <p:nvPr/>
        </p:nvPicPr>
        <p:blipFill>
          <a:blip r:embed="rId2"/>
          <a:stretch>
            <a:fillRect/>
          </a:stretch>
        </p:blipFill>
        <p:spPr>
          <a:xfrm>
            <a:off x="5696272" y="404664"/>
            <a:ext cx="3124200" cy="3486150"/>
          </a:xfrm>
          <a:prstGeom prst="rect">
            <a:avLst/>
          </a:prstGeom>
        </p:spPr>
      </p:pic>
      <p:sp>
        <p:nvSpPr>
          <p:cNvPr id="3" name="2 İçerik Yer Tutucusu"/>
          <p:cNvSpPr>
            <a:spLocks noGrp="1"/>
          </p:cNvSpPr>
          <p:nvPr>
            <p:ph idx="1"/>
          </p:nvPr>
        </p:nvSpPr>
        <p:spPr>
          <a:xfrm>
            <a:off x="323528" y="1627832"/>
            <a:ext cx="8229600" cy="4525963"/>
          </a:xfrm>
        </p:spPr>
        <p:txBody>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Overweight and obese children are likely to stay obese into adulthood and more likely to develop </a:t>
            </a:r>
            <a:r>
              <a:rPr lang="en-US" dirty="0" err="1">
                <a:latin typeface="Times New Roman" panose="02020603050405020304" pitchFamily="18" charset="0"/>
                <a:cs typeface="Times New Roman" panose="02020603050405020304" pitchFamily="18" charset="0"/>
              </a:rPr>
              <a:t>noncommunicable</a:t>
            </a:r>
            <a:r>
              <a:rPr lang="en-US" dirty="0">
                <a:latin typeface="Times New Roman" panose="02020603050405020304" pitchFamily="18" charset="0"/>
                <a:cs typeface="Times New Roman" panose="02020603050405020304" pitchFamily="18" charset="0"/>
              </a:rPr>
              <a:t> diseases like diabetes and cardiovascular diseases at a younger age. Overweight and obesity, as well as their related diseases, are largely preventable. Prevention of childhood obesity therefore needs high priority.</a:t>
            </a: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European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Congress</a:t>
            </a:r>
            <a:r>
              <a:rPr lang="tr-TR" dirty="0">
                <a:latin typeface="Times New Roman" panose="02020603050405020304" pitchFamily="18" charset="0"/>
                <a:cs typeface="Times New Roman" panose="02020603050405020304" pitchFamily="18" charset="0"/>
              </a:rPr>
              <a:t> on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(ECO)’s data, %30-70 of </a:t>
            </a:r>
            <a:r>
              <a:rPr lang="tr-TR" dirty="0" err="1">
                <a:latin typeface="Times New Roman" panose="02020603050405020304" pitchFamily="18" charset="0"/>
                <a:cs typeface="Times New Roman" panose="02020603050405020304" pitchFamily="18" charset="0"/>
              </a:rPr>
              <a:t>adults</a:t>
            </a:r>
            <a:r>
              <a:rPr lang="tr-TR" dirty="0">
                <a:latin typeface="Times New Roman" panose="02020603050405020304" pitchFamily="18" charset="0"/>
                <a:cs typeface="Times New Roman" panose="02020603050405020304" pitchFamily="18" charset="0"/>
              </a:rPr>
              <a:t> ara </a:t>
            </a:r>
            <a:r>
              <a:rPr lang="tr-TR" dirty="0" err="1">
                <a:latin typeface="Times New Roman" panose="02020603050405020304" pitchFamily="18" charset="0"/>
                <a:cs typeface="Times New Roman" panose="02020603050405020304" pitchFamily="18" charset="0"/>
              </a:rPr>
              <a:t>overweight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%10-30 of </a:t>
            </a:r>
            <a:r>
              <a:rPr lang="tr-TR" dirty="0" err="1">
                <a:latin typeface="Times New Roman" panose="02020603050405020304" pitchFamily="18" charset="0"/>
                <a:cs typeface="Times New Roman" panose="02020603050405020304" pitchFamily="18" charset="0"/>
              </a:rPr>
              <a:t>adults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 ECO </a:t>
            </a:r>
            <a:r>
              <a:rPr lang="tr-TR" dirty="0" err="1">
                <a:latin typeface="Times New Roman" panose="02020603050405020304" pitchFamily="18" charset="0"/>
                <a:cs typeface="Times New Roman" panose="02020603050405020304" pitchFamily="18" charset="0"/>
              </a:rPr>
              <a:t>says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europe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fifth</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childeren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overweght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third</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childeren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a:t>
            </a:r>
          </a:p>
        </p:txBody>
      </p:sp>
      <p:pic>
        <p:nvPicPr>
          <p:cNvPr id="4" name="Resim 3">
            <a:extLst>
              <a:ext uri="{FF2B5EF4-FFF2-40B4-BE49-F238E27FC236}">
                <a16:creationId xmlns:a16="http://schemas.microsoft.com/office/drawing/2014/main" id="{F420584D-8C90-4BF4-83D0-3EA2E4D3A4B1}"/>
              </a:ext>
            </a:extLst>
          </p:cNvPr>
          <p:cNvPicPr>
            <a:picLocks noChangeAspect="1"/>
          </p:cNvPicPr>
          <p:nvPr/>
        </p:nvPicPr>
        <p:blipFill>
          <a:blip r:embed="rId2"/>
          <a:stretch>
            <a:fillRect/>
          </a:stretch>
        </p:blipFill>
        <p:spPr>
          <a:xfrm>
            <a:off x="6444208" y="4221088"/>
            <a:ext cx="2444708" cy="244470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71EC904-C383-474E-9C73-55CD76F9FE9C}"/>
              </a:ext>
            </a:extLst>
          </p:cNvPr>
          <p:cNvPicPr>
            <a:picLocks noChangeAspect="1"/>
          </p:cNvPicPr>
          <p:nvPr/>
        </p:nvPicPr>
        <p:blipFill>
          <a:blip r:embed="rId2"/>
          <a:stretch>
            <a:fillRect/>
          </a:stretch>
        </p:blipFill>
        <p:spPr>
          <a:xfrm>
            <a:off x="2195736" y="2858839"/>
            <a:ext cx="4356484" cy="4008289"/>
          </a:xfrm>
          <a:prstGeom prst="rect">
            <a:avLst/>
          </a:prstGeom>
        </p:spPr>
      </p:pic>
      <p:sp>
        <p:nvSpPr>
          <p:cNvPr id="3" name="2 İçerik Yer Tutucusu"/>
          <p:cNvSpPr>
            <a:spLocks noGrp="1"/>
          </p:cNvSpPr>
          <p:nvPr>
            <p:ph idx="1"/>
          </p:nvPr>
        </p:nvSpPr>
        <p:spPr>
          <a:xfrm>
            <a:off x="457200" y="476672"/>
            <a:ext cx="8229600" cy="4525963"/>
          </a:xfrm>
        </p:spPr>
        <p:txBody>
          <a:bodyPr/>
          <a:lstStyle/>
          <a:p>
            <a:r>
              <a:rPr lang="tr-TR" dirty="0" err="1">
                <a:latin typeface="Times New Roman" panose="02020603050405020304" pitchFamily="18" charset="0"/>
                <a:cs typeface="Times New Roman" panose="02020603050405020304" pitchFamily="18" charset="0"/>
              </a:rPr>
              <a:t>Childhood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Surveillance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Initiative</a:t>
            </a:r>
            <a:r>
              <a:rPr lang="tr-TR" dirty="0">
                <a:latin typeface="Times New Roman" panose="02020603050405020304" pitchFamily="18" charset="0"/>
                <a:cs typeface="Times New Roman" panose="02020603050405020304" pitchFamily="18" charset="0"/>
              </a:rPr>
              <a:t>         ( COSI-TUR) </a:t>
            </a:r>
            <a:r>
              <a:rPr lang="tr-TR" dirty="0" err="1">
                <a:latin typeface="Times New Roman" panose="02020603050405020304" pitchFamily="18" charset="0"/>
                <a:cs typeface="Times New Roman" panose="02020603050405020304" pitchFamily="18" charset="0"/>
              </a:rPr>
              <a:t>search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conduct</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second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class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childeren</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primery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schools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Turkey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results</a:t>
            </a:r>
            <a:r>
              <a:rPr lang="tr-TR" dirty="0">
                <a:latin typeface="Times New Roman" panose="02020603050405020304" pitchFamily="18" charset="0"/>
                <a:cs typeface="Times New Roman" panose="02020603050405020304" pitchFamily="18" charset="0"/>
              </a:rPr>
              <a:t> of 2016, %14.6 of </a:t>
            </a:r>
            <a:r>
              <a:rPr lang="tr-TR" dirty="0" err="1">
                <a:latin typeface="Times New Roman" panose="02020603050405020304" pitchFamily="18" charset="0"/>
                <a:cs typeface="Times New Roman" panose="02020603050405020304" pitchFamily="18" charset="0"/>
              </a:rPr>
              <a:t>childeren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overweight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%9.9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64704"/>
            <a:ext cx="8229600" cy="1143000"/>
          </a:xfrm>
        </p:spPr>
        <p:txBody>
          <a:bodyPr>
            <a:normAutofit fontScale="90000"/>
          </a:bodyPr>
          <a:lstStyle/>
          <a:p>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Prevelance</a:t>
            </a:r>
            <a:r>
              <a:rPr lang="tr-TR" dirty="0">
                <a:latin typeface="Times New Roman" panose="02020603050405020304" pitchFamily="18" charset="0"/>
                <a:cs typeface="Times New Roman" panose="02020603050405020304" pitchFamily="18" charset="0"/>
              </a:rPr>
              <a:t> of Baki Gündüz </a:t>
            </a:r>
            <a:r>
              <a:rPr lang="tr-TR" dirty="0" err="1">
                <a:latin typeface="Times New Roman" panose="02020603050405020304" pitchFamily="18" charset="0"/>
                <a:cs typeface="Times New Roman" panose="02020603050405020304" pitchFamily="18" charset="0"/>
              </a:rPr>
              <a:t>Primary</a:t>
            </a:r>
            <a:r>
              <a:rPr lang="tr-TR" dirty="0">
                <a:latin typeface="Times New Roman" panose="02020603050405020304" pitchFamily="18" charset="0"/>
                <a:cs typeface="Times New Roman" panose="02020603050405020304" pitchFamily="18" charset="0"/>
              </a:rPr>
              <a:t> School </a:t>
            </a:r>
          </a:p>
        </p:txBody>
      </p:sp>
      <p:graphicFrame>
        <p:nvGraphicFramePr>
          <p:cNvPr id="5" name="Tablo 5">
            <a:extLst>
              <a:ext uri="{FF2B5EF4-FFF2-40B4-BE49-F238E27FC236}">
                <a16:creationId xmlns:a16="http://schemas.microsoft.com/office/drawing/2014/main" id="{5FE5ACC8-271B-4DA2-BD65-72F62855684F}"/>
              </a:ext>
            </a:extLst>
          </p:cNvPr>
          <p:cNvGraphicFramePr>
            <a:graphicFrameLocks noGrp="1"/>
          </p:cNvGraphicFramePr>
          <p:nvPr>
            <p:extLst>
              <p:ext uri="{D42A27DB-BD31-4B8C-83A1-F6EECF244321}">
                <p14:modId xmlns:p14="http://schemas.microsoft.com/office/powerpoint/2010/main" val="3006955987"/>
              </p:ext>
            </p:extLst>
          </p:nvPr>
        </p:nvGraphicFramePr>
        <p:xfrm>
          <a:off x="1043608" y="2492896"/>
          <a:ext cx="7344816" cy="2304255"/>
        </p:xfrm>
        <a:graphic>
          <a:graphicData uri="http://schemas.openxmlformats.org/drawingml/2006/table">
            <a:tbl>
              <a:tblPr firstRow="1" bandRow="1">
                <a:tableStyleId>{5A111915-BE36-4E01-A7E5-04B1672EAD32}</a:tableStyleId>
              </a:tblPr>
              <a:tblGrid>
                <a:gridCol w="1836204">
                  <a:extLst>
                    <a:ext uri="{9D8B030D-6E8A-4147-A177-3AD203B41FA5}">
                      <a16:colId xmlns:a16="http://schemas.microsoft.com/office/drawing/2014/main" val="3057202144"/>
                    </a:ext>
                  </a:extLst>
                </a:gridCol>
                <a:gridCol w="1836204">
                  <a:extLst>
                    <a:ext uri="{9D8B030D-6E8A-4147-A177-3AD203B41FA5}">
                      <a16:colId xmlns:a16="http://schemas.microsoft.com/office/drawing/2014/main" val="1574281187"/>
                    </a:ext>
                  </a:extLst>
                </a:gridCol>
                <a:gridCol w="1836204">
                  <a:extLst>
                    <a:ext uri="{9D8B030D-6E8A-4147-A177-3AD203B41FA5}">
                      <a16:colId xmlns:a16="http://schemas.microsoft.com/office/drawing/2014/main" val="2564604792"/>
                    </a:ext>
                  </a:extLst>
                </a:gridCol>
                <a:gridCol w="1836204">
                  <a:extLst>
                    <a:ext uri="{9D8B030D-6E8A-4147-A177-3AD203B41FA5}">
                      <a16:colId xmlns:a16="http://schemas.microsoft.com/office/drawing/2014/main" val="2416247281"/>
                    </a:ext>
                  </a:extLst>
                </a:gridCol>
              </a:tblGrid>
              <a:tr h="768085">
                <a:tc>
                  <a:txBody>
                    <a:bodyPr/>
                    <a:lstStyle/>
                    <a:p>
                      <a:pPr algn="ctr"/>
                      <a:r>
                        <a:rPr lang="tr-TR" dirty="0">
                          <a:latin typeface="Times New Roman" panose="02020603050405020304" pitchFamily="18" charset="0"/>
                          <a:cs typeface="Times New Roman" panose="02020603050405020304" pitchFamily="18" charset="0"/>
                        </a:rPr>
                        <a:t>CLASSES</a:t>
                      </a:r>
                    </a:p>
                  </a:txBody>
                  <a:tcPr/>
                </a:tc>
                <a:tc>
                  <a:txBody>
                    <a:bodyPr/>
                    <a:lstStyle/>
                    <a:p>
                      <a:pPr algn="ctr"/>
                      <a:r>
                        <a:rPr lang="tr-TR" dirty="0">
                          <a:latin typeface="Times New Roman" panose="02020603050405020304" pitchFamily="18" charset="0"/>
                          <a:cs typeface="Times New Roman" panose="02020603050405020304" pitchFamily="18" charset="0"/>
                        </a:rPr>
                        <a:t>NORMAL RANGE</a:t>
                      </a:r>
                    </a:p>
                  </a:txBody>
                  <a:tcPr/>
                </a:tc>
                <a:tc>
                  <a:txBody>
                    <a:bodyPr/>
                    <a:lstStyle/>
                    <a:p>
                      <a:pPr algn="ctr"/>
                      <a:r>
                        <a:rPr lang="tr-TR" dirty="0">
                          <a:latin typeface="Times New Roman" panose="02020603050405020304" pitchFamily="18" charset="0"/>
                          <a:cs typeface="Times New Roman" panose="02020603050405020304" pitchFamily="18" charset="0"/>
                        </a:rPr>
                        <a:t>OVERWEIGHT</a:t>
                      </a:r>
                    </a:p>
                  </a:txBody>
                  <a:tcPr/>
                </a:tc>
                <a:tc>
                  <a:txBody>
                    <a:bodyPr/>
                    <a:lstStyle/>
                    <a:p>
                      <a:pPr algn="ctr"/>
                      <a:r>
                        <a:rPr lang="tr-TR" dirty="0">
                          <a:latin typeface="Times New Roman" panose="02020603050405020304" pitchFamily="18" charset="0"/>
                          <a:cs typeface="Times New Roman" panose="02020603050405020304" pitchFamily="18" charset="0"/>
                        </a:rPr>
                        <a:t>OBESE</a:t>
                      </a:r>
                    </a:p>
                  </a:txBody>
                  <a:tcPr/>
                </a:tc>
                <a:extLst>
                  <a:ext uri="{0D108BD9-81ED-4DB2-BD59-A6C34878D82A}">
                    <a16:rowId xmlns:a16="http://schemas.microsoft.com/office/drawing/2014/main" val="252232120"/>
                  </a:ext>
                </a:extLst>
              </a:tr>
              <a:tr h="768085">
                <a:tc>
                  <a:txBody>
                    <a:bodyPr/>
                    <a:lstStyle/>
                    <a:p>
                      <a:pPr algn="ctr"/>
                      <a:r>
                        <a:rPr lang="tr-TR" b="1" dirty="0">
                          <a:latin typeface="Times New Roman" panose="02020603050405020304" pitchFamily="18" charset="0"/>
                          <a:cs typeface="Times New Roman" panose="02020603050405020304" pitchFamily="18" charset="0"/>
                        </a:rPr>
                        <a:t>First </a:t>
                      </a:r>
                      <a:r>
                        <a:rPr lang="tr-TR" b="1" dirty="0" err="1">
                          <a:latin typeface="Times New Roman" panose="02020603050405020304" pitchFamily="18" charset="0"/>
                          <a:cs typeface="Times New Roman" panose="02020603050405020304" pitchFamily="18" charset="0"/>
                        </a:rPr>
                        <a:t>Classes</a:t>
                      </a:r>
                      <a:endParaRPr lang="tr-TR" b="1" dirty="0">
                        <a:latin typeface="Times New Roman" panose="02020603050405020304" pitchFamily="18" charset="0"/>
                        <a:cs typeface="Times New Roman" panose="02020603050405020304" pitchFamily="18" charset="0"/>
                      </a:endParaRPr>
                    </a:p>
                  </a:txBody>
                  <a:tcPr/>
                </a:tc>
                <a:tc>
                  <a:txBody>
                    <a:bodyPr/>
                    <a:lstStyle/>
                    <a:p>
                      <a:pPr algn="ctr"/>
                      <a:r>
                        <a:rPr lang="tr-TR" dirty="0">
                          <a:latin typeface="Times New Roman" panose="02020603050405020304" pitchFamily="18" charset="0"/>
                          <a:cs typeface="Times New Roman" panose="02020603050405020304" pitchFamily="18" charset="0"/>
                        </a:rPr>
                        <a:t>163</a:t>
                      </a:r>
                    </a:p>
                  </a:txBody>
                  <a:tcPr/>
                </a:tc>
                <a:tc>
                  <a:txBody>
                    <a:bodyPr/>
                    <a:lstStyle/>
                    <a:p>
                      <a:pPr algn="ctr"/>
                      <a:r>
                        <a:rPr lang="tr-TR" dirty="0">
                          <a:latin typeface="Times New Roman" panose="02020603050405020304" pitchFamily="18" charset="0"/>
                          <a:cs typeface="Times New Roman" panose="02020603050405020304" pitchFamily="18" charset="0"/>
                        </a:rPr>
                        <a:t>18</a:t>
                      </a:r>
                    </a:p>
                  </a:txBody>
                  <a:tcPr/>
                </a:tc>
                <a:tc>
                  <a:txBody>
                    <a:bodyPr/>
                    <a:lstStyle/>
                    <a:p>
                      <a:pPr algn="ctr"/>
                      <a:r>
                        <a:rPr lang="tr-TR" dirty="0">
                          <a:solidFill>
                            <a:srgbClr val="FF0000"/>
                          </a:solidFill>
                          <a:latin typeface="Times New Roman" panose="02020603050405020304" pitchFamily="18" charset="0"/>
                          <a:cs typeface="Times New Roman" panose="02020603050405020304" pitchFamily="18" charset="0"/>
                        </a:rPr>
                        <a:t>5</a:t>
                      </a:r>
                    </a:p>
                  </a:txBody>
                  <a:tcPr/>
                </a:tc>
                <a:extLst>
                  <a:ext uri="{0D108BD9-81ED-4DB2-BD59-A6C34878D82A}">
                    <a16:rowId xmlns:a16="http://schemas.microsoft.com/office/drawing/2014/main" val="4027902929"/>
                  </a:ext>
                </a:extLst>
              </a:tr>
              <a:tr h="768085">
                <a:tc>
                  <a:txBody>
                    <a:bodyPr/>
                    <a:lstStyle/>
                    <a:p>
                      <a:pPr algn="ctr"/>
                      <a:r>
                        <a:rPr lang="tr-TR" b="1" dirty="0">
                          <a:latin typeface="Times New Roman" panose="02020603050405020304" pitchFamily="18" charset="0"/>
                          <a:cs typeface="Times New Roman" panose="02020603050405020304" pitchFamily="18" charset="0"/>
                        </a:rPr>
                        <a:t>Second </a:t>
                      </a:r>
                      <a:r>
                        <a:rPr lang="tr-TR" b="1" dirty="0" err="1">
                          <a:latin typeface="Times New Roman" panose="02020603050405020304" pitchFamily="18" charset="0"/>
                          <a:cs typeface="Times New Roman" panose="02020603050405020304" pitchFamily="18" charset="0"/>
                        </a:rPr>
                        <a:t>Classes</a:t>
                      </a:r>
                      <a:endParaRPr lang="tr-TR" b="1" dirty="0">
                        <a:latin typeface="Times New Roman" panose="02020603050405020304" pitchFamily="18" charset="0"/>
                        <a:cs typeface="Times New Roman" panose="02020603050405020304" pitchFamily="18" charset="0"/>
                      </a:endParaRPr>
                    </a:p>
                  </a:txBody>
                  <a:tcPr/>
                </a:tc>
                <a:tc>
                  <a:txBody>
                    <a:bodyPr/>
                    <a:lstStyle/>
                    <a:p>
                      <a:pPr algn="ctr"/>
                      <a:r>
                        <a:rPr lang="tr-TR" dirty="0">
                          <a:latin typeface="Times New Roman" panose="02020603050405020304" pitchFamily="18" charset="0"/>
                          <a:cs typeface="Times New Roman" panose="02020603050405020304" pitchFamily="18" charset="0"/>
                        </a:rPr>
                        <a:t>119</a:t>
                      </a:r>
                    </a:p>
                  </a:txBody>
                  <a:tcPr/>
                </a:tc>
                <a:tc>
                  <a:txBody>
                    <a:bodyPr/>
                    <a:lstStyle/>
                    <a:p>
                      <a:pPr algn="ctr"/>
                      <a:r>
                        <a:rPr lang="tr-TR" dirty="0">
                          <a:latin typeface="Times New Roman" panose="02020603050405020304" pitchFamily="18" charset="0"/>
                          <a:cs typeface="Times New Roman" panose="02020603050405020304" pitchFamily="18" charset="0"/>
                        </a:rPr>
                        <a:t>26</a:t>
                      </a:r>
                    </a:p>
                  </a:txBody>
                  <a:tcPr/>
                </a:tc>
                <a:tc>
                  <a:txBody>
                    <a:bodyPr/>
                    <a:lstStyle/>
                    <a:p>
                      <a:pPr algn="ctr"/>
                      <a:r>
                        <a:rPr lang="tr-TR" dirty="0">
                          <a:solidFill>
                            <a:srgbClr val="FF0000"/>
                          </a:solidFill>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1935153575"/>
                  </a:ext>
                </a:extLst>
              </a:tr>
            </a:tbl>
          </a:graphicData>
        </a:graphic>
      </p:graphicFrame>
      <p:pic>
        <p:nvPicPr>
          <p:cNvPr id="7" name="Resim 6">
            <a:extLst>
              <a:ext uri="{FF2B5EF4-FFF2-40B4-BE49-F238E27FC236}">
                <a16:creationId xmlns:a16="http://schemas.microsoft.com/office/drawing/2014/main" id="{6A549557-FF94-4DBC-A4E3-80682589A19F}"/>
              </a:ext>
            </a:extLst>
          </p:cNvPr>
          <p:cNvPicPr>
            <a:picLocks noChangeAspect="1"/>
          </p:cNvPicPr>
          <p:nvPr/>
        </p:nvPicPr>
        <p:blipFill>
          <a:blip r:embed="rId2"/>
          <a:stretch>
            <a:fillRect/>
          </a:stretch>
        </p:blipFill>
        <p:spPr>
          <a:xfrm>
            <a:off x="6781800" y="4801024"/>
            <a:ext cx="1905000" cy="190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a:latin typeface="Times New Roman" panose="02020603050405020304" pitchFamily="18" charset="0"/>
                <a:cs typeface="Times New Roman" panose="02020603050405020304" pitchFamily="18" charset="0"/>
              </a:rPr>
              <a:t>Reasons</a:t>
            </a:r>
            <a:r>
              <a:rPr lang="tr-TR" b="1" dirty="0">
                <a:latin typeface="Times New Roman" panose="02020603050405020304" pitchFamily="18" charset="0"/>
                <a:cs typeface="Times New Roman" panose="02020603050405020304" pitchFamily="18" charset="0"/>
              </a:rPr>
              <a:t> of </a:t>
            </a:r>
            <a:r>
              <a:rPr lang="tr-TR" b="1" dirty="0" err="1">
                <a:latin typeface="Times New Roman" panose="02020603050405020304" pitchFamily="18" charset="0"/>
                <a:cs typeface="Times New Roman" panose="02020603050405020304" pitchFamily="18" charset="0"/>
              </a:rPr>
              <a:t>Obesity</a:t>
            </a:r>
            <a:endParaRPr lang="tr-TR"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428324" y="1479549"/>
            <a:ext cx="8229600" cy="4525963"/>
          </a:xfrm>
        </p:spPr>
        <p:txBody>
          <a:bodyPr>
            <a:normAutofit fontScale="70000" lnSpcReduction="20000"/>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fundamental cause of obesity and overweight is an energy imbalance between calories consumed and calories expended. Globally, there has been:</a:t>
            </a:r>
            <a:endParaRPr lang="tr-TR"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 increased intake of energy-dense foods that are high in fat; and</a:t>
            </a:r>
          </a:p>
          <a:p>
            <a:r>
              <a:rPr lang="en-US" dirty="0">
                <a:latin typeface="Times New Roman" panose="02020603050405020304" pitchFamily="18" charset="0"/>
                <a:cs typeface="Times New Roman" panose="02020603050405020304" pitchFamily="18" charset="0"/>
              </a:rPr>
              <a:t>an increase in physical inactivity due to the increasingly sedentary nature of many forms of work, changing modes of transportation, and increasing urbanization.</a:t>
            </a:r>
          </a:p>
          <a:p>
            <a:r>
              <a:rPr lang="en-US" dirty="0">
                <a:latin typeface="Times New Roman" panose="02020603050405020304" pitchFamily="18" charset="0"/>
                <a:cs typeface="Times New Roman" panose="02020603050405020304" pitchFamily="18" charset="0"/>
              </a:rPr>
              <a:t>Changes in dietary and physical activity patterns are often the result of environmental and societal changes associated with development and lack of supportive policies in sectors such as health, agriculture, transport, urban planning, environment, food processing, distribution, marketing, and education.</a:t>
            </a:r>
          </a:p>
          <a:p>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63DBDAD-7E02-42B0-8524-F9DF5EF8118C}"/>
              </a:ext>
            </a:extLst>
          </p:cNvPr>
          <p:cNvPicPr>
            <a:picLocks noChangeAspect="1"/>
          </p:cNvPicPr>
          <p:nvPr/>
        </p:nvPicPr>
        <p:blipFill>
          <a:blip r:embed="rId2"/>
          <a:stretch>
            <a:fillRect/>
          </a:stretch>
        </p:blipFill>
        <p:spPr>
          <a:xfrm>
            <a:off x="6228184" y="0"/>
            <a:ext cx="2706638" cy="2366573"/>
          </a:xfrm>
          <a:prstGeom prst="rect">
            <a:avLst/>
          </a:prstGeom>
        </p:spPr>
      </p:pic>
      <p:sp>
        <p:nvSpPr>
          <p:cNvPr id="3" name="2 İçerik Yer Tutucusu"/>
          <p:cNvSpPr>
            <a:spLocks noGrp="1"/>
          </p:cNvSpPr>
          <p:nvPr>
            <p:ph idx="1"/>
          </p:nvPr>
        </p:nvSpPr>
        <p:spPr>
          <a:xfrm>
            <a:off x="457200" y="2151062"/>
            <a:ext cx="8229600" cy="4525963"/>
          </a:xfrm>
        </p:spPr>
        <p:txBody>
          <a:bodyPr/>
          <a:lstStyle/>
          <a:p>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WHO;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is </a:t>
            </a:r>
            <a:r>
              <a:rPr lang="en-US" dirty="0">
                <a:latin typeface="Times New Roman" panose="02020603050405020304" pitchFamily="18" charset="0"/>
                <a:cs typeface="Times New Roman" panose="02020603050405020304" pitchFamily="18" charset="0"/>
              </a:rPr>
              <a:t>defined as abnormal or excessive fat accumulation that presents a risk to health.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Overweight and obesity are major risk factors for a number of chronic diseases, including diabetes, cardiovascular diseases and cancer. </a:t>
            </a: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5566"/>
            <a:ext cx="8229600" cy="4525963"/>
          </a:xfrm>
        </p:spPr>
        <p:txBody>
          <a:bodyPr/>
          <a:lstStyle/>
          <a:p>
            <a:r>
              <a:rPr lang="tr-TR" dirty="0" err="1">
                <a:latin typeface="Times New Roman" panose="02020603050405020304" pitchFamily="18" charset="0"/>
                <a:cs typeface="Times New Roman" panose="02020603050405020304" pitchFamily="18" charset="0"/>
              </a:rPr>
              <a:t>Also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skipping</a:t>
            </a:r>
            <a:r>
              <a:rPr lang="tr-TR" dirty="0">
                <a:latin typeface="Times New Roman" panose="02020603050405020304" pitchFamily="18" charset="0"/>
                <a:cs typeface="Times New Roman" panose="02020603050405020304" pitchFamily="18" charset="0"/>
              </a:rPr>
              <a:t> meal </a:t>
            </a:r>
            <a:r>
              <a:rPr lang="tr-TR" dirty="0" err="1">
                <a:latin typeface="Times New Roman" panose="02020603050405020304" pitchFamily="18" charset="0"/>
                <a:cs typeface="Times New Roman" panose="02020603050405020304" pitchFamily="18" charset="0"/>
              </a:rPr>
              <a:t>especially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breakfast</a:t>
            </a:r>
            <a:r>
              <a:rPr lang="tr-TR" dirty="0">
                <a:latin typeface="Times New Roman" panose="02020603050405020304" pitchFamily="18" charset="0"/>
                <a:cs typeface="Times New Roman" panose="02020603050405020304" pitchFamily="18" charset="0"/>
              </a:rPr>
              <a:t> is </a:t>
            </a:r>
            <a:r>
              <a:rPr lang="tr-TR" dirty="0" err="1">
                <a:latin typeface="Times New Roman" panose="02020603050405020304" pitchFamily="18" charset="0"/>
                <a:cs typeface="Times New Roman" panose="02020603050405020304" pitchFamily="18" charset="0"/>
              </a:rPr>
              <a:t>one</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proven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reason</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a:t>
            </a:r>
          </a:p>
          <a:p>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studies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if</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both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parents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increase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a:t>
            </a:r>
            <a:r>
              <a:rPr lang="tr-TR" dirty="0">
                <a:latin typeface="Times New Roman" panose="02020603050405020304" pitchFamily="18" charset="0"/>
                <a:cs typeface="Times New Roman" panose="02020603050405020304" pitchFamily="18" charset="0"/>
              </a:rPr>
              <a:t> risk of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childhood</a:t>
            </a:r>
            <a:r>
              <a:rPr lang="tr-TR" dirty="0">
                <a:latin typeface="Times New Roman" panose="02020603050405020304" pitchFamily="18" charset="0"/>
                <a:cs typeface="Times New Roman" panose="02020603050405020304" pitchFamily="18" charset="0"/>
              </a:rPr>
              <a:t>.</a:t>
            </a:r>
          </a:p>
        </p:txBody>
      </p:sp>
      <p:pic>
        <p:nvPicPr>
          <p:cNvPr id="4" name="Resim 3">
            <a:extLst>
              <a:ext uri="{FF2B5EF4-FFF2-40B4-BE49-F238E27FC236}">
                <a16:creationId xmlns:a16="http://schemas.microsoft.com/office/drawing/2014/main" id="{2B468C3B-B7AE-45D5-A332-B603A919EF51}"/>
              </a:ext>
            </a:extLst>
          </p:cNvPr>
          <p:cNvPicPr>
            <a:picLocks noChangeAspect="1"/>
          </p:cNvPicPr>
          <p:nvPr/>
        </p:nvPicPr>
        <p:blipFill>
          <a:blip r:embed="rId2"/>
          <a:stretch>
            <a:fillRect/>
          </a:stretch>
        </p:blipFill>
        <p:spPr>
          <a:xfrm>
            <a:off x="827584" y="3068960"/>
            <a:ext cx="3744416" cy="37444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EATING BEHAVIOUR  </a:t>
            </a:r>
          </a:p>
        </p:txBody>
      </p:sp>
      <p:sp>
        <p:nvSpPr>
          <p:cNvPr id="3" name="2 İçerik Yer Tutucusu"/>
          <p:cNvSpPr>
            <a:spLocks noGrp="1"/>
          </p:cNvSpPr>
          <p:nvPr>
            <p:ph idx="1"/>
          </p:nvPr>
        </p:nvSpPr>
        <p:spPr/>
        <p:txBody>
          <a:bodyPr/>
          <a:lstStyle/>
          <a:p>
            <a:pPr marL="0" indent="0">
              <a:buNone/>
            </a:pPr>
            <a:r>
              <a:rPr lang="tr-TR" dirty="0" err="1">
                <a:latin typeface="Times New Roman" panose="02020603050405020304" pitchFamily="18" charset="0"/>
                <a:cs typeface="Times New Roman" panose="02020603050405020304" pitchFamily="18" charset="0"/>
              </a:rPr>
              <a:t>There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three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types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behavior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causing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a:t>
            </a:r>
          </a:p>
          <a:p>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Emotional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Inhibitive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a:p>
            <a:r>
              <a:rPr lang="tr-TR" dirty="0" err="1">
                <a:latin typeface="Times New Roman" panose="02020603050405020304" pitchFamily="18" charset="0"/>
                <a:cs typeface="Times New Roman" panose="02020603050405020304" pitchFamily="18" charset="0"/>
              </a:rPr>
              <a:t>External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6E1244B1-8AA5-43A3-840B-E1F40F73F3A2}"/>
              </a:ext>
            </a:extLst>
          </p:cNvPr>
          <p:cNvPicPr>
            <a:picLocks noChangeAspect="1"/>
          </p:cNvPicPr>
          <p:nvPr/>
        </p:nvPicPr>
        <p:blipFill>
          <a:blip r:embed="rId2"/>
          <a:stretch>
            <a:fillRect/>
          </a:stretch>
        </p:blipFill>
        <p:spPr>
          <a:xfrm>
            <a:off x="3779912" y="4408667"/>
            <a:ext cx="5133975" cy="24193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7E277A-5466-498C-83C5-2A038A9B1A73}"/>
              </a:ext>
            </a:extLst>
          </p:cNvPr>
          <p:cNvSpPr>
            <a:spLocks noGrp="1"/>
          </p:cNvSpPr>
          <p:nvPr>
            <p:ph type="title"/>
          </p:nvPr>
        </p:nvSpPr>
        <p:spPr/>
        <p:txBody>
          <a:bodyPr/>
          <a:lstStyle/>
          <a:p>
            <a:r>
              <a:rPr lang="tr-TR" dirty="0" err="1">
                <a:latin typeface="Times New Roman" panose="02020603050405020304" pitchFamily="18" charset="0"/>
                <a:cs typeface="Times New Roman" panose="02020603050405020304" pitchFamily="18" charset="0"/>
              </a:rPr>
              <a:t>Emotional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3C42AF0F-147B-46B4-BB83-B09D772DC9A9}"/>
              </a:ext>
            </a:extLst>
          </p:cNvPr>
          <p:cNvSpPr/>
          <p:nvPr/>
        </p:nvSpPr>
        <p:spPr>
          <a:xfrm>
            <a:off x="1185692" y="1701818"/>
            <a:ext cx="1728192" cy="165618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t>Bored</a:t>
            </a:r>
            <a:endParaRPr lang="tr-TR" b="1" dirty="0"/>
          </a:p>
          <a:p>
            <a:pPr algn="ctr"/>
            <a:r>
              <a:rPr lang="tr-TR" b="1" dirty="0" err="1"/>
              <a:t>Lonely</a:t>
            </a:r>
            <a:endParaRPr lang="tr-TR" b="1" dirty="0"/>
          </a:p>
          <a:p>
            <a:pPr algn="ctr"/>
            <a:r>
              <a:rPr lang="tr-TR" b="1" dirty="0" err="1"/>
              <a:t>Being</a:t>
            </a:r>
            <a:r>
              <a:rPr lang="tr-TR" b="1" dirty="0"/>
              <a:t> in </a:t>
            </a:r>
            <a:r>
              <a:rPr lang="tr-TR" b="1" dirty="0" err="1"/>
              <a:t>emptiness</a:t>
            </a:r>
            <a:r>
              <a:rPr lang="tr-TR" b="1" dirty="0"/>
              <a:t> </a:t>
            </a:r>
          </a:p>
        </p:txBody>
      </p:sp>
      <p:sp>
        <p:nvSpPr>
          <p:cNvPr id="7" name="Dikdörtgen 6">
            <a:extLst>
              <a:ext uri="{FF2B5EF4-FFF2-40B4-BE49-F238E27FC236}">
                <a16:creationId xmlns:a16="http://schemas.microsoft.com/office/drawing/2014/main" id="{E241331E-CDA7-466B-B02F-4891D15EF3A6}"/>
              </a:ext>
            </a:extLst>
          </p:cNvPr>
          <p:cNvSpPr/>
          <p:nvPr/>
        </p:nvSpPr>
        <p:spPr>
          <a:xfrm>
            <a:off x="6012160" y="1701818"/>
            <a:ext cx="1946148" cy="16561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err="1"/>
              <a:t>Anger</a:t>
            </a:r>
            <a:endParaRPr lang="tr-TR" b="1" dirty="0"/>
          </a:p>
          <a:p>
            <a:pPr algn="ctr"/>
            <a:r>
              <a:rPr lang="tr-TR" b="1" dirty="0" err="1"/>
              <a:t>Rage</a:t>
            </a:r>
            <a:endParaRPr lang="tr-TR" b="1" dirty="0"/>
          </a:p>
          <a:p>
            <a:pPr algn="ctr"/>
            <a:r>
              <a:rPr lang="tr-TR" b="1" dirty="0" err="1"/>
              <a:t>Irritation</a:t>
            </a:r>
            <a:endParaRPr lang="tr-TR" b="1" dirty="0"/>
          </a:p>
        </p:txBody>
      </p:sp>
      <p:sp>
        <p:nvSpPr>
          <p:cNvPr id="8" name="Sağ Ayraç 7">
            <a:extLst>
              <a:ext uri="{FF2B5EF4-FFF2-40B4-BE49-F238E27FC236}">
                <a16:creationId xmlns:a16="http://schemas.microsoft.com/office/drawing/2014/main" id="{42F87271-674E-4EB2-8998-D3EEC0957304}"/>
              </a:ext>
            </a:extLst>
          </p:cNvPr>
          <p:cNvSpPr/>
          <p:nvPr/>
        </p:nvSpPr>
        <p:spPr>
          <a:xfrm rot="5400000">
            <a:off x="3653898" y="2403091"/>
            <a:ext cx="1512168" cy="3564396"/>
          </a:xfrm>
          <a:prstGeom prst="righ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
        <p:nvSpPr>
          <p:cNvPr id="9" name="Metin kutusu 8">
            <a:extLst>
              <a:ext uri="{FF2B5EF4-FFF2-40B4-BE49-F238E27FC236}">
                <a16:creationId xmlns:a16="http://schemas.microsoft.com/office/drawing/2014/main" id="{3950CA42-B4C2-4616-8746-81D452E5DBD3}"/>
              </a:ext>
            </a:extLst>
          </p:cNvPr>
          <p:cNvSpPr txBox="1"/>
          <p:nvPr/>
        </p:nvSpPr>
        <p:spPr>
          <a:xfrm>
            <a:off x="457200" y="5517232"/>
            <a:ext cx="8229600" cy="523220"/>
          </a:xfrm>
          <a:prstGeom prst="rect">
            <a:avLst/>
          </a:prstGeom>
          <a:noFill/>
        </p:spPr>
        <p:txBody>
          <a:bodyPr wrap="square" rtlCol="0">
            <a:spAutoFit/>
          </a:bodyPr>
          <a:lstStyle/>
          <a:p>
            <a:pPr algn="ctr"/>
            <a:r>
              <a:rPr lang="tr-TR" sz="2800" u="sng" dirty="0" err="1"/>
              <a:t>Overeating</a:t>
            </a:r>
            <a:r>
              <a:rPr lang="tr-TR" sz="2800" u="sng" dirty="0"/>
              <a:t> </a:t>
            </a:r>
            <a:r>
              <a:rPr lang="tr-TR" sz="2800" u="sng" dirty="0" err="1"/>
              <a:t>situation</a:t>
            </a:r>
            <a:r>
              <a:rPr lang="tr-TR" sz="2800" u="sng" dirty="0"/>
              <a:t>, </a:t>
            </a:r>
            <a:r>
              <a:rPr lang="tr-TR" sz="2800" u="sng" dirty="0" err="1"/>
              <a:t>although</a:t>
            </a:r>
            <a:r>
              <a:rPr lang="tr-TR" sz="2800" u="sng" dirty="0"/>
              <a:t> </a:t>
            </a:r>
            <a:r>
              <a:rPr lang="tr-TR" sz="2800" u="sng" dirty="0" err="1"/>
              <a:t>they’re</a:t>
            </a:r>
            <a:r>
              <a:rPr lang="tr-TR" sz="2800" u="sng" dirty="0"/>
              <a:t> not </a:t>
            </a:r>
            <a:r>
              <a:rPr lang="tr-TR" sz="2800" u="sng" dirty="0" err="1"/>
              <a:t>hungry</a:t>
            </a:r>
            <a:r>
              <a:rPr lang="tr-TR" sz="2800" u="sng" dirty="0"/>
              <a:t>.  </a:t>
            </a:r>
          </a:p>
        </p:txBody>
      </p:sp>
      <p:sp>
        <p:nvSpPr>
          <p:cNvPr id="11" name="Metin kutusu 10">
            <a:extLst>
              <a:ext uri="{FF2B5EF4-FFF2-40B4-BE49-F238E27FC236}">
                <a16:creationId xmlns:a16="http://schemas.microsoft.com/office/drawing/2014/main" id="{638939E4-1252-4A28-8327-C714AB03F374}"/>
              </a:ext>
            </a:extLst>
          </p:cNvPr>
          <p:cNvSpPr txBox="1"/>
          <p:nvPr/>
        </p:nvSpPr>
        <p:spPr>
          <a:xfrm>
            <a:off x="6586292" y="3933861"/>
            <a:ext cx="1584176" cy="461665"/>
          </a:xfrm>
          <a:prstGeom prst="rect">
            <a:avLst/>
          </a:prstGeom>
          <a:noFill/>
        </p:spPr>
        <p:txBody>
          <a:bodyPr wrap="square" rtlCol="0">
            <a:spAutoFit/>
          </a:bodyPr>
          <a:lstStyle/>
          <a:p>
            <a:pPr algn="ctr"/>
            <a:r>
              <a:rPr lang="tr-TR" sz="2400" i="1" dirty="0" err="1"/>
              <a:t>Reactional</a:t>
            </a:r>
            <a:r>
              <a:rPr lang="tr-TR" sz="2400" i="1" dirty="0"/>
              <a:t> </a:t>
            </a:r>
          </a:p>
        </p:txBody>
      </p:sp>
      <p:sp>
        <p:nvSpPr>
          <p:cNvPr id="12" name="Metin kutusu 11">
            <a:extLst>
              <a:ext uri="{FF2B5EF4-FFF2-40B4-BE49-F238E27FC236}">
                <a16:creationId xmlns:a16="http://schemas.microsoft.com/office/drawing/2014/main" id="{4433A7D8-4897-4E84-8353-4C170B941B31}"/>
              </a:ext>
            </a:extLst>
          </p:cNvPr>
          <p:cNvSpPr txBox="1"/>
          <p:nvPr/>
        </p:nvSpPr>
        <p:spPr>
          <a:xfrm>
            <a:off x="755576" y="3883910"/>
            <a:ext cx="1728192" cy="461665"/>
          </a:xfrm>
          <a:prstGeom prst="rect">
            <a:avLst/>
          </a:prstGeom>
          <a:noFill/>
        </p:spPr>
        <p:txBody>
          <a:bodyPr wrap="square" rtlCol="0">
            <a:spAutoFit/>
          </a:bodyPr>
          <a:lstStyle/>
          <a:p>
            <a:pPr algn="ctr"/>
            <a:r>
              <a:rPr lang="tr-TR" sz="2400" i="1" dirty="0" err="1"/>
              <a:t>Lightening</a:t>
            </a:r>
            <a:endParaRPr lang="tr-TR" sz="2400" i="1" dirty="0"/>
          </a:p>
        </p:txBody>
      </p:sp>
      <p:pic>
        <p:nvPicPr>
          <p:cNvPr id="3" name="Resim 2">
            <a:extLst>
              <a:ext uri="{FF2B5EF4-FFF2-40B4-BE49-F238E27FC236}">
                <a16:creationId xmlns:a16="http://schemas.microsoft.com/office/drawing/2014/main" id="{5820BA50-4E5E-4D50-ACFC-B1FB978D3044}"/>
              </a:ext>
            </a:extLst>
          </p:cNvPr>
          <p:cNvPicPr>
            <a:picLocks noChangeAspect="1"/>
          </p:cNvPicPr>
          <p:nvPr/>
        </p:nvPicPr>
        <p:blipFill>
          <a:blip r:embed="rId2"/>
          <a:stretch>
            <a:fillRect/>
          </a:stretch>
        </p:blipFill>
        <p:spPr>
          <a:xfrm>
            <a:off x="3393840" y="1740785"/>
            <a:ext cx="2143125" cy="2143125"/>
          </a:xfrm>
          <a:prstGeom prst="rect">
            <a:avLst/>
          </a:prstGeom>
        </p:spPr>
      </p:pic>
    </p:spTree>
    <p:extLst>
      <p:ext uri="{BB962C8B-B14F-4D97-AF65-F5344CB8AC3E}">
        <p14:creationId xmlns:p14="http://schemas.microsoft.com/office/powerpoint/2010/main" val="3709050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oyuncak içeren bir resim&#10;&#10;Açıklama otomatik olarak oluşturuldu">
            <a:extLst>
              <a:ext uri="{FF2B5EF4-FFF2-40B4-BE49-F238E27FC236}">
                <a16:creationId xmlns:a16="http://schemas.microsoft.com/office/drawing/2014/main" id="{3329BA24-FF75-4800-8968-FC5D7549A5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0592" y="1155516"/>
            <a:ext cx="4009640" cy="5668629"/>
          </a:xfrm>
          <a:prstGeom prst="rect">
            <a:avLst/>
          </a:prstGeom>
        </p:spPr>
      </p:pic>
      <p:sp>
        <p:nvSpPr>
          <p:cNvPr id="2" name="Başlık 1">
            <a:extLst>
              <a:ext uri="{FF2B5EF4-FFF2-40B4-BE49-F238E27FC236}">
                <a16:creationId xmlns:a16="http://schemas.microsoft.com/office/drawing/2014/main" id="{CE3A9B94-01D7-4961-A74B-ABB1CD427E73}"/>
              </a:ext>
            </a:extLst>
          </p:cNvPr>
          <p:cNvSpPr>
            <a:spLocks noGrp="1"/>
          </p:cNvSpPr>
          <p:nvPr>
            <p:ph type="title"/>
          </p:nvPr>
        </p:nvSpPr>
        <p:spPr/>
        <p:txBody>
          <a:bodyPr/>
          <a:lstStyle/>
          <a:p>
            <a:r>
              <a:rPr lang="tr-TR" dirty="0" err="1">
                <a:latin typeface="Times New Roman" panose="02020603050405020304" pitchFamily="18" charset="0"/>
                <a:cs typeface="Times New Roman" panose="02020603050405020304" pitchFamily="18" charset="0"/>
              </a:rPr>
              <a:t>Inhibitive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p:txBody>
      </p:sp>
      <p:sp>
        <p:nvSpPr>
          <p:cNvPr id="4" name="Metin kutusu 3">
            <a:extLst>
              <a:ext uri="{FF2B5EF4-FFF2-40B4-BE49-F238E27FC236}">
                <a16:creationId xmlns:a16="http://schemas.microsoft.com/office/drawing/2014/main" id="{3F5EDA32-F47B-485A-AB08-B7CC263D2401}"/>
              </a:ext>
            </a:extLst>
          </p:cNvPr>
          <p:cNvSpPr txBox="1"/>
          <p:nvPr/>
        </p:nvSpPr>
        <p:spPr>
          <a:xfrm>
            <a:off x="3923928" y="2551837"/>
            <a:ext cx="2016224" cy="1938992"/>
          </a:xfrm>
          <a:prstGeom prst="rect">
            <a:avLst/>
          </a:prstGeom>
          <a:noFill/>
        </p:spPr>
        <p:txBody>
          <a:bodyPr wrap="square" rtlCol="0">
            <a:spAutoFit/>
          </a:bodyPr>
          <a:lstStyle/>
          <a:p>
            <a:r>
              <a:rPr lang="tr-TR" sz="2000" b="1" dirty="0"/>
              <a:t>NORMAL RANGE</a:t>
            </a:r>
          </a:p>
          <a:p>
            <a:endParaRPr lang="tr-TR" sz="2000" b="1" dirty="0"/>
          </a:p>
          <a:p>
            <a:endParaRPr lang="tr-TR" sz="2000" b="1" dirty="0"/>
          </a:p>
          <a:p>
            <a:endParaRPr lang="tr-TR" sz="2000" b="1" dirty="0"/>
          </a:p>
          <a:p>
            <a:endParaRPr lang="tr-TR" sz="2000" b="1" dirty="0"/>
          </a:p>
          <a:p>
            <a:r>
              <a:rPr lang="tr-TR" sz="2000" b="1" dirty="0"/>
              <a:t>OVERWEIGHT</a:t>
            </a:r>
          </a:p>
        </p:txBody>
      </p:sp>
      <p:sp>
        <p:nvSpPr>
          <p:cNvPr id="5" name="Metin kutusu 4">
            <a:extLst>
              <a:ext uri="{FF2B5EF4-FFF2-40B4-BE49-F238E27FC236}">
                <a16:creationId xmlns:a16="http://schemas.microsoft.com/office/drawing/2014/main" id="{3458B845-431A-46A4-9729-051B611B2F12}"/>
              </a:ext>
            </a:extLst>
          </p:cNvPr>
          <p:cNvSpPr txBox="1"/>
          <p:nvPr/>
        </p:nvSpPr>
        <p:spPr>
          <a:xfrm>
            <a:off x="827584" y="1916832"/>
            <a:ext cx="2016224" cy="3785652"/>
          </a:xfrm>
          <a:prstGeom prst="rect">
            <a:avLst/>
          </a:prstGeom>
          <a:noFill/>
        </p:spPr>
        <p:txBody>
          <a:bodyPr wrap="square" rtlCol="0">
            <a:spAutoFit/>
          </a:bodyPr>
          <a:lstStyle/>
          <a:p>
            <a:r>
              <a:rPr lang="tr-TR" sz="2000" i="1" dirty="0" err="1"/>
              <a:t>Being</a:t>
            </a:r>
            <a:r>
              <a:rPr lang="tr-TR" sz="2000" i="1" dirty="0"/>
              <a:t> on DIET </a:t>
            </a:r>
          </a:p>
          <a:p>
            <a:endParaRPr lang="tr-TR" sz="2000" i="1" dirty="0"/>
          </a:p>
          <a:p>
            <a:endParaRPr lang="tr-TR" sz="2000" i="1" dirty="0"/>
          </a:p>
          <a:p>
            <a:endParaRPr lang="tr-TR" sz="2000" i="1" dirty="0"/>
          </a:p>
          <a:p>
            <a:r>
              <a:rPr lang="tr-TR" sz="2000" i="1" dirty="0" err="1"/>
              <a:t>Inhibiting</a:t>
            </a:r>
            <a:r>
              <a:rPr lang="tr-TR" sz="2000" i="1" dirty="0"/>
              <a:t> </a:t>
            </a:r>
            <a:r>
              <a:rPr lang="tr-TR" sz="2000" i="1" dirty="0" err="1"/>
              <a:t>Energy</a:t>
            </a:r>
            <a:r>
              <a:rPr lang="tr-TR" sz="2000" i="1" dirty="0"/>
              <a:t> </a:t>
            </a:r>
            <a:r>
              <a:rPr lang="tr-TR" sz="2000" i="1" dirty="0" err="1"/>
              <a:t>and</a:t>
            </a:r>
            <a:r>
              <a:rPr lang="tr-TR" sz="2000" i="1" dirty="0"/>
              <a:t> </a:t>
            </a:r>
            <a:r>
              <a:rPr lang="tr-TR" sz="2000" i="1" dirty="0" err="1"/>
              <a:t>Nutrition</a:t>
            </a:r>
            <a:r>
              <a:rPr lang="tr-TR" sz="2000" i="1" dirty="0"/>
              <a:t> </a:t>
            </a:r>
          </a:p>
          <a:p>
            <a:endParaRPr lang="tr-TR" sz="2000" i="1" dirty="0"/>
          </a:p>
          <a:p>
            <a:endParaRPr lang="tr-TR" sz="2000" i="1" dirty="0"/>
          </a:p>
          <a:p>
            <a:endParaRPr lang="tr-TR" sz="2000" i="1" dirty="0"/>
          </a:p>
          <a:p>
            <a:r>
              <a:rPr lang="tr-TR" sz="2000" i="1" dirty="0" err="1"/>
              <a:t>Purpose</a:t>
            </a:r>
            <a:r>
              <a:rPr lang="tr-TR" sz="2000" i="1" dirty="0"/>
              <a:t> is </a:t>
            </a:r>
            <a:r>
              <a:rPr lang="tr-TR" sz="2000" i="1" dirty="0" err="1"/>
              <a:t>losing</a:t>
            </a:r>
            <a:r>
              <a:rPr lang="tr-TR" sz="2000" i="1" dirty="0"/>
              <a:t> </a:t>
            </a:r>
            <a:r>
              <a:rPr lang="tr-TR" sz="2000" i="1" dirty="0" err="1"/>
              <a:t>or</a:t>
            </a:r>
            <a:r>
              <a:rPr lang="tr-TR" sz="2000" i="1" dirty="0"/>
              <a:t> </a:t>
            </a:r>
            <a:r>
              <a:rPr lang="tr-TR" sz="2000" i="1" dirty="0" err="1"/>
              <a:t>controling</a:t>
            </a:r>
            <a:r>
              <a:rPr lang="tr-TR" sz="2000" i="1" dirty="0"/>
              <a:t> </a:t>
            </a:r>
            <a:r>
              <a:rPr lang="tr-TR" sz="2000" i="1" dirty="0" err="1"/>
              <a:t>weight</a:t>
            </a:r>
            <a:endParaRPr lang="tr-TR" sz="2000" i="1" dirty="0"/>
          </a:p>
        </p:txBody>
      </p:sp>
      <p:sp>
        <p:nvSpPr>
          <p:cNvPr id="6" name="Metin kutusu 5">
            <a:extLst>
              <a:ext uri="{FF2B5EF4-FFF2-40B4-BE49-F238E27FC236}">
                <a16:creationId xmlns:a16="http://schemas.microsoft.com/office/drawing/2014/main" id="{09CD643E-8DE6-4026-8195-2E9F9DD1200A}"/>
              </a:ext>
            </a:extLst>
          </p:cNvPr>
          <p:cNvSpPr txBox="1"/>
          <p:nvPr/>
        </p:nvSpPr>
        <p:spPr>
          <a:xfrm>
            <a:off x="6814592" y="2307134"/>
            <a:ext cx="1872208" cy="2554545"/>
          </a:xfrm>
          <a:prstGeom prst="rect">
            <a:avLst/>
          </a:prstGeom>
          <a:noFill/>
        </p:spPr>
        <p:txBody>
          <a:bodyPr wrap="square" rtlCol="0">
            <a:spAutoFit/>
          </a:bodyPr>
          <a:lstStyle/>
          <a:p>
            <a:r>
              <a:rPr lang="tr-TR" sz="2000" i="1" dirty="0" err="1"/>
              <a:t>Increase</a:t>
            </a:r>
            <a:r>
              <a:rPr lang="tr-TR" sz="2000" i="1" dirty="0"/>
              <a:t> </a:t>
            </a:r>
            <a:r>
              <a:rPr lang="tr-TR" sz="2000" i="1" dirty="0" err="1"/>
              <a:t>Energy</a:t>
            </a:r>
            <a:r>
              <a:rPr lang="tr-TR" sz="2000" i="1" dirty="0"/>
              <a:t> </a:t>
            </a:r>
            <a:r>
              <a:rPr lang="tr-TR" sz="2000" i="1" dirty="0" err="1"/>
              <a:t>and</a:t>
            </a:r>
            <a:r>
              <a:rPr lang="tr-TR" sz="2000" i="1" dirty="0"/>
              <a:t> </a:t>
            </a:r>
            <a:r>
              <a:rPr lang="tr-TR" sz="2000" i="1" dirty="0" err="1"/>
              <a:t>Nutrition</a:t>
            </a:r>
            <a:endParaRPr lang="tr-TR" sz="2000" i="1" dirty="0"/>
          </a:p>
          <a:p>
            <a:endParaRPr lang="tr-TR" sz="2000" i="1" dirty="0"/>
          </a:p>
          <a:p>
            <a:endParaRPr lang="tr-TR" sz="2000" i="1" dirty="0"/>
          </a:p>
          <a:p>
            <a:endParaRPr lang="tr-TR" sz="2000" i="1" dirty="0"/>
          </a:p>
          <a:p>
            <a:endParaRPr lang="tr-TR" sz="2000" i="1" dirty="0"/>
          </a:p>
          <a:p>
            <a:endParaRPr lang="tr-TR" sz="2000" i="1" dirty="0"/>
          </a:p>
          <a:p>
            <a:r>
              <a:rPr lang="tr-TR" sz="2000" i="1" dirty="0" err="1"/>
              <a:t>Getting</a:t>
            </a:r>
            <a:r>
              <a:rPr lang="tr-TR" sz="2000" i="1" dirty="0"/>
              <a:t> </a:t>
            </a:r>
            <a:r>
              <a:rPr lang="tr-TR" sz="2000" i="1" dirty="0" err="1"/>
              <a:t>Fat</a:t>
            </a:r>
            <a:endParaRPr lang="tr-TR" sz="2000" i="1" dirty="0"/>
          </a:p>
        </p:txBody>
      </p:sp>
      <p:sp>
        <p:nvSpPr>
          <p:cNvPr id="7" name="Ok: Sağa Bükülü 6">
            <a:extLst>
              <a:ext uri="{FF2B5EF4-FFF2-40B4-BE49-F238E27FC236}">
                <a16:creationId xmlns:a16="http://schemas.microsoft.com/office/drawing/2014/main" id="{532018D3-DEED-4117-991D-4F1FFFA3480C}"/>
              </a:ext>
            </a:extLst>
          </p:cNvPr>
          <p:cNvSpPr/>
          <p:nvPr/>
        </p:nvSpPr>
        <p:spPr>
          <a:xfrm rot="10800000">
            <a:off x="5876146" y="2132856"/>
            <a:ext cx="784086" cy="259228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Sağa Bükülü 7">
            <a:extLst>
              <a:ext uri="{FF2B5EF4-FFF2-40B4-BE49-F238E27FC236}">
                <a16:creationId xmlns:a16="http://schemas.microsoft.com/office/drawing/2014/main" id="{52E593D9-E9A9-4BE7-9457-881F67EA4F42}"/>
              </a:ext>
            </a:extLst>
          </p:cNvPr>
          <p:cNvSpPr/>
          <p:nvPr/>
        </p:nvSpPr>
        <p:spPr>
          <a:xfrm>
            <a:off x="2843808" y="2132856"/>
            <a:ext cx="784087" cy="27183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371697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8E1D644-42CA-4F6E-A17E-4FA089B29D88}"/>
              </a:ext>
            </a:extLst>
          </p:cNvPr>
          <p:cNvPicPr>
            <a:picLocks noChangeAspect="1"/>
          </p:cNvPicPr>
          <p:nvPr/>
        </p:nvPicPr>
        <p:blipFill>
          <a:blip r:embed="rId2"/>
          <a:stretch>
            <a:fillRect/>
          </a:stretch>
        </p:blipFill>
        <p:spPr>
          <a:xfrm>
            <a:off x="3552417" y="1981912"/>
            <a:ext cx="4978383" cy="3679336"/>
          </a:xfrm>
          <a:prstGeom prst="rect">
            <a:avLst/>
          </a:prstGeom>
        </p:spPr>
      </p:pic>
      <p:sp>
        <p:nvSpPr>
          <p:cNvPr id="2" name="Başlık 1">
            <a:extLst>
              <a:ext uri="{FF2B5EF4-FFF2-40B4-BE49-F238E27FC236}">
                <a16:creationId xmlns:a16="http://schemas.microsoft.com/office/drawing/2014/main" id="{FD08358D-7638-4B58-8099-79C19BA556FA}"/>
              </a:ext>
            </a:extLst>
          </p:cNvPr>
          <p:cNvSpPr>
            <a:spLocks noGrp="1"/>
          </p:cNvSpPr>
          <p:nvPr>
            <p:ph type="title"/>
          </p:nvPr>
        </p:nvSpPr>
        <p:spPr/>
        <p:txBody>
          <a:bodyPr/>
          <a:lstStyle/>
          <a:p>
            <a:r>
              <a:rPr lang="tr-TR" dirty="0" err="1">
                <a:latin typeface="Times New Roman" panose="02020603050405020304" pitchFamily="18" charset="0"/>
                <a:cs typeface="Times New Roman" panose="02020603050405020304" pitchFamily="18" charset="0"/>
              </a:rPr>
              <a:t>External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endParaRPr lang="tr-TR" dirty="0">
              <a:latin typeface="Times New Roman" panose="02020603050405020304" pitchFamily="18" charset="0"/>
              <a:cs typeface="Times New Roman" panose="02020603050405020304" pitchFamily="18" charset="0"/>
            </a:endParaRPr>
          </a:p>
        </p:txBody>
      </p:sp>
      <p:sp>
        <p:nvSpPr>
          <p:cNvPr id="5" name="Açıklama Balonu: Sağ Ok 4">
            <a:extLst>
              <a:ext uri="{FF2B5EF4-FFF2-40B4-BE49-F238E27FC236}">
                <a16:creationId xmlns:a16="http://schemas.microsoft.com/office/drawing/2014/main" id="{8547B285-43EF-47F8-A9AA-7186FFF13216}"/>
              </a:ext>
            </a:extLst>
          </p:cNvPr>
          <p:cNvSpPr/>
          <p:nvPr/>
        </p:nvSpPr>
        <p:spPr>
          <a:xfrm>
            <a:off x="539553" y="2132856"/>
            <a:ext cx="3168352" cy="3168352"/>
          </a:xfrm>
          <a:prstGeom prst="righ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a:t>FLAVOUR</a:t>
            </a:r>
          </a:p>
          <a:p>
            <a:pPr algn="ctr"/>
            <a:endParaRPr lang="tr-TR" sz="2400" b="1" dirty="0"/>
          </a:p>
          <a:p>
            <a:pPr algn="ctr"/>
            <a:endParaRPr lang="tr-TR" sz="2400" b="1" dirty="0"/>
          </a:p>
          <a:p>
            <a:pPr algn="ctr"/>
            <a:r>
              <a:rPr lang="tr-TR" sz="2400" b="1" dirty="0"/>
              <a:t>SMELL</a:t>
            </a:r>
          </a:p>
          <a:p>
            <a:pPr algn="ctr"/>
            <a:endParaRPr lang="tr-TR" sz="2400" b="1" dirty="0"/>
          </a:p>
          <a:p>
            <a:pPr algn="ctr"/>
            <a:endParaRPr lang="tr-TR" sz="2400" b="1" dirty="0"/>
          </a:p>
          <a:p>
            <a:pPr algn="ctr"/>
            <a:r>
              <a:rPr lang="tr-TR" sz="2400" b="1" dirty="0"/>
              <a:t>IMAGE</a:t>
            </a:r>
          </a:p>
        </p:txBody>
      </p:sp>
      <p:sp>
        <p:nvSpPr>
          <p:cNvPr id="6" name="Metin kutusu 5">
            <a:extLst>
              <a:ext uri="{FF2B5EF4-FFF2-40B4-BE49-F238E27FC236}">
                <a16:creationId xmlns:a16="http://schemas.microsoft.com/office/drawing/2014/main" id="{EFE89407-ED2B-47C3-9FA0-4352E7259FA2}"/>
              </a:ext>
            </a:extLst>
          </p:cNvPr>
          <p:cNvSpPr txBox="1"/>
          <p:nvPr/>
        </p:nvSpPr>
        <p:spPr>
          <a:xfrm>
            <a:off x="3959112" y="4149080"/>
            <a:ext cx="4320480" cy="1384995"/>
          </a:xfrm>
          <a:prstGeom prst="rect">
            <a:avLst/>
          </a:prstGeom>
          <a:noFill/>
        </p:spPr>
        <p:txBody>
          <a:bodyPr wrap="square" rtlCol="0">
            <a:spAutoFit/>
          </a:bodyPr>
          <a:lstStyle/>
          <a:p>
            <a:pPr algn="ct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Depending</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overeating</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situation</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only</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a:t>
            </a: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existing</a:t>
            </a:r>
            <a:endPar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513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D62C67-831E-437B-BDCD-1C724D9D05BD}"/>
              </a:ext>
            </a:extLst>
          </p:cNvPr>
          <p:cNvSpPr>
            <a:spLocks noGrp="1"/>
          </p:cNvSpPr>
          <p:nvPr>
            <p:ph idx="1"/>
          </p:nvPr>
        </p:nvSpPr>
        <p:spPr>
          <a:xfrm>
            <a:off x="457200" y="1600200"/>
            <a:ext cx="5266928" cy="4525963"/>
          </a:xfrm>
        </p:spPr>
        <p:txBody>
          <a:bodyPr>
            <a:normAutofit lnSpcReduction="10000"/>
          </a:bodyPr>
          <a:lstStyle/>
          <a:p>
            <a:pPr marL="0" indent="0">
              <a:buNone/>
            </a:pPr>
            <a:r>
              <a:rPr lang="tr-TR" dirty="0" err="1">
                <a:latin typeface="Times New Roman" panose="02020603050405020304" pitchFamily="18" charset="0"/>
                <a:cs typeface="Times New Roman" panose="02020603050405020304" pitchFamily="18" charset="0"/>
              </a:rPr>
              <a:t>Children’s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patterns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selections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occur</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first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two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years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their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lives</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an UNICEF </a:t>
            </a:r>
            <a:r>
              <a:rPr lang="tr-TR" dirty="0" err="1">
                <a:latin typeface="Times New Roman" panose="02020603050405020304" pitchFamily="18" charset="0"/>
                <a:cs typeface="Times New Roman" panose="02020603050405020304" pitchFamily="18" charset="0"/>
              </a:rPr>
              <a:t>study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patterns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selections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take</a:t>
            </a:r>
            <a:r>
              <a:rPr lang="tr-TR" dirty="0">
                <a:latin typeface="Times New Roman" panose="02020603050405020304" pitchFamily="18" charset="0"/>
                <a:cs typeface="Times New Roman" panose="02020603050405020304" pitchFamily="18" charset="0"/>
              </a:rPr>
              <a:t> form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parents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behaviour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habits</a:t>
            </a:r>
            <a:r>
              <a:rPr lang="tr-TR" dirty="0">
                <a:latin typeface="Times New Roman" panose="02020603050405020304" pitchFamily="18" charset="0"/>
                <a:cs typeface="Times New Roman" panose="02020603050405020304" pitchFamily="18" charset="0"/>
              </a:rPr>
              <a:t>.</a:t>
            </a:r>
          </a:p>
        </p:txBody>
      </p:sp>
      <p:pic>
        <p:nvPicPr>
          <p:cNvPr id="5" name="Resim 4" descr="oturma içeren bir resim&#10;&#10;Açıklama otomatik olarak oluşturuldu">
            <a:extLst>
              <a:ext uri="{FF2B5EF4-FFF2-40B4-BE49-F238E27FC236}">
                <a16:creationId xmlns:a16="http://schemas.microsoft.com/office/drawing/2014/main" id="{CA15A396-09AA-49FA-B7C7-ECEE2F8BC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7856" y="1484784"/>
            <a:ext cx="2858944" cy="4165451"/>
          </a:xfrm>
          <a:prstGeom prst="rect">
            <a:avLst/>
          </a:prstGeom>
        </p:spPr>
      </p:pic>
    </p:spTree>
    <p:extLst>
      <p:ext uri="{BB962C8B-B14F-4D97-AF65-F5344CB8AC3E}">
        <p14:creationId xmlns:p14="http://schemas.microsoft.com/office/powerpoint/2010/main" val="4004235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EEEBDC-E159-4CE5-A459-21A013B42CA4}"/>
              </a:ext>
            </a:extLst>
          </p:cNvPr>
          <p:cNvSpPr>
            <a:spLocks noGrp="1"/>
          </p:cNvSpPr>
          <p:nvPr>
            <p:ph type="title"/>
          </p:nvPr>
        </p:nvSpPr>
        <p:spPr/>
        <p:txBody>
          <a:bodyPr/>
          <a:lstStyle/>
          <a:p>
            <a:r>
              <a:rPr lang="tr-TR" b="1" dirty="0" err="1">
                <a:latin typeface="Times New Roman" panose="02020603050405020304" pitchFamily="18" charset="0"/>
                <a:cs typeface="Times New Roman" panose="02020603050405020304" pitchFamily="18" charset="0"/>
              </a:rPr>
              <a:t>Eating</a:t>
            </a:r>
            <a:r>
              <a:rPr lang="tr-TR" b="1"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Disorders</a:t>
            </a:r>
            <a:r>
              <a:rPr lang="tr-TR" b="1" dirty="0">
                <a:latin typeface="Times New Roman" panose="02020603050405020304" pitchFamily="18" charset="0"/>
                <a:cs typeface="Times New Roman" panose="02020603050405020304" pitchFamily="18" charset="0"/>
              </a:rPr>
              <a:t> </a:t>
            </a:r>
          </a:p>
        </p:txBody>
      </p:sp>
      <p:sp>
        <p:nvSpPr>
          <p:cNvPr id="3" name="İçerik Yer Tutucusu 2">
            <a:extLst>
              <a:ext uri="{FF2B5EF4-FFF2-40B4-BE49-F238E27FC236}">
                <a16:creationId xmlns:a16="http://schemas.microsoft.com/office/drawing/2014/main" id="{FF069C81-FFD6-4AB1-B0BB-F0848F930EDB}"/>
              </a:ext>
            </a:extLst>
          </p:cNvPr>
          <p:cNvSpPr>
            <a:spLocks noGrp="1"/>
          </p:cNvSpPr>
          <p:nvPr>
            <p:ph idx="1"/>
          </p:nvPr>
        </p:nvSpPr>
        <p:spPr/>
        <p:txBody>
          <a:bodyPr>
            <a:normAutofit/>
          </a:bodyPr>
          <a:lstStyle/>
          <a:p>
            <a:pPr marL="0" indent="0">
              <a:buNone/>
            </a:pPr>
            <a:r>
              <a:rPr lang="tr-TR" sz="2800" dirty="0" err="1">
                <a:latin typeface="Times New Roman" panose="02020603050405020304" pitchFamily="18" charset="0"/>
                <a:cs typeface="Times New Roman" panose="02020603050405020304" pitchFamily="18" charset="0"/>
              </a:rPr>
              <a:t>In</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eating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disorders</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individuals</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have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harmful</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eating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habits</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to</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protect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or</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loose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their</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wieght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They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aim</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to</a:t>
            </a:r>
            <a:r>
              <a:rPr lang="tr-TR" sz="2800" dirty="0">
                <a:latin typeface="Times New Roman" panose="02020603050405020304" pitchFamily="18" charset="0"/>
                <a:cs typeface="Times New Roman" panose="02020603050405020304" pitchFamily="18" charset="0"/>
              </a:rPr>
              <a:t> be ‘’</a:t>
            </a:r>
            <a:r>
              <a:rPr lang="tr-TR" sz="2800" dirty="0" err="1">
                <a:latin typeface="Times New Roman" panose="02020603050405020304" pitchFamily="18" charset="0"/>
                <a:cs typeface="Times New Roman" panose="02020603050405020304" pitchFamily="18" charset="0"/>
              </a:rPr>
              <a:t>much</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thiner</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and</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beacuse</a:t>
            </a:r>
            <a:r>
              <a:rPr lang="tr-TR" sz="2800" dirty="0">
                <a:latin typeface="Times New Roman" panose="02020603050405020304" pitchFamily="18" charset="0"/>
                <a:cs typeface="Times New Roman" panose="02020603050405020304" pitchFamily="18" charset="0"/>
              </a:rPr>
              <a:t> of </a:t>
            </a:r>
            <a:r>
              <a:rPr lang="tr-TR" sz="2800" dirty="0" err="1">
                <a:latin typeface="Times New Roman" panose="02020603050405020304" pitchFamily="18" charset="0"/>
                <a:cs typeface="Times New Roman" panose="02020603050405020304" pitchFamily="18" charset="0"/>
              </a:rPr>
              <a:t>that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they</a:t>
            </a:r>
            <a:r>
              <a:rPr lang="tr-TR" sz="2800" dirty="0">
                <a:latin typeface="Times New Roman" panose="02020603050405020304" pitchFamily="18" charset="0"/>
                <a:cs typeface="Times New Roman" panose="02020603050405020304" pitchFamily="18" charset="0"/>
              </a:rPr>
              <a:t> ‘re </a:t>
            </a:r>
            <a:r>
              <a:rPr lang="tr-TR" sz="2800" dirty="0" err="1">
                <a:latin typeface="Times New Roman" panose="02020603050405020304" pitchFamily="18" charset="0"/>
                <a:cs typeface="Times New Roman" panose="02020603050405020304" pitchFamily="18" charset="0"/>
              </a:rPr>
              <a:t>overreacted</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about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foods</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and</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exercise</a:t>
            </a:r>
            <a:r>
              <a:rPr lang="tr-TR" sz="2800" dirty="0">
                <a:latin typeface="Times New Roman" panose="02020603050405020304" pitchFamily="18" charset="0"/>
                <a:cs typeface="Times New Roman" panose="02020603050405020304" pitchFamily="18" charset="0"/>
              </a:rPr>
              <a:t>. </a:t>
            </a:r>
          </a:p>
          <a:p>
            <a:pPr marL="0" indent="0">
              <a:buNone/>
            </a:pPr>
            <a:endParaRPr lang="tr-TR" sz="2800" dirty="0">
              <a:latin typeface="Times New Roman" panose="02020603050405020304" pitchFamily="18" charset="0"/>
              <a:cs typeface="Times New Roman" panose="02020603050405020304" pitchFamily="18" charset="0"/>
            </a:endParaRPr>
          </a:p>
          <a:p>
            <a:pPr marL="0" indent="0">
              <a:buNone/>
            </a:pPr>
            <a:r>
              <a:rPr lang="tr-TR" sz="2800" dirty="0" err="1">
                <a:latin typeface="Times New Roman" panose="02020603050405020304" pitchFamily="18" charset="0"/>
                <a:cs typeface="Times New Roman" panose="02020603050405020304" pitchFamily="18" charset="0"/>
              </a:rPr>
              <a:t>There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are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three</a:t>
            </a:r>
            <a:r>
              <a:rPr lang="tr-TR" sz="2800" dirty="0">
                <a:latin typeface="Times New Roman" panose="02020603050405020304" pitchFamily="18" charset="0"/>
                <a:cs typeface="Times New Roman" panose="02020603050405020304" pitchFamily="18" charset="0"/>
              </a:rPr>
              <a:t> risk </a:t>
            </a:r>
            <a:r>
              <a:rPr lang="tr-TR" sz="2800" dirty="0" err="1">
                <a:latin typeface="Times New Roman" panose="02020603050405020304" pitchFamily="18" charset="0"/>
                <a:cs typeface="Times New Roman" panose="02020603050405020304" pitchFamily="18" charset="0"/>
              </a:rPr>
              <a:t>factors</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cause</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any</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eating</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disorder</a:t>
            </a:r>
            <a:r>
              <a:rPr lang="tr-TR" sz="2800" dirty="0">
                <a:latin typeface="Times New Roman" panose="02020603050405020304" pitchFamily="18" charset="0"/>
                <a:cs typeface="Times New Roman" panose="02020603050405020304" pitchFamily="18" charset="0"/>
              </a:rPr>
              <a:t>:</a:t>
            </a:r>
          </a:p>
          <a:p>
            <a:r>
              <a:rPr lang="tr-TR" sz="2800" dirty="0" err="1">
                <a:latin typeface="Times New Roman" panose="02020603050405020304" pitchFamily="18" charset="0"/>
                <a:cs typeface="Times New Roman" panose="02020603050405020304" pitchFamily="18" charset="0"/>
              </a:rPr>
              <a:t>Individual</a:t>
            </a:r>
            <a:r>
              <a:rPr lang="tr-TR" sz="2800" dirty="0">
                <a:latin typeface="Times New Roman" panose="02020603050405020304" pitchFamily="18" charset="0"/>
                <a:cs typeface="Times New Roman" panose="02020603050405020304" pitchFamily="18" charset="0"/>
              </a:rPr>
              <a:t>, </a:t>
            </a:r>
          </a:p>
          <a:p>
            <a:r>
              <a:rPr lang="tr-TR" sz="2800" dirty="0" err="1">
                <a:latin typeface="Times New Roman" panose="02020603050405020304" pitchFamily="18" charset="0"/>
                <a:cs typeface="Times New Roman" panose="02020603050405020304" pitchFamily="18" charset="0"/>
              </a:rPr>
              <a:t>Familiare</a:t>
            </a:r>
            <a:r>
              <a:rPr lang="tr-TR" sz="2800" dirty="0">
                <a:latin typeface="Times New Roman" panose="02020603050405020304" pitchFamily="18" charset="0"/>
                <a:cs typeface="Times New Roman" panose="02020603050405020304" pitchFamily="18" charset="0"/>
              </a:rPr>
              <a:t>,</a:t>
            </a:r>
          </a:p>
          <a:p>
            <a:r>
              <a:rPr lang="tr-TR" sz="2800" dirty="0" err="1">
                <a:latin typeface="Times New Roman" panose="02020603050405020304" pitchFamily="18" charset="0"/>
                <a:cs typeface="Times New Roman" panose="02020603050405020304" pitchFamily="18" charset="0"/>
              </a:rPr>
              <a:t>Sociocultural</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factors</a:t>
            </a:r>
            <a:r>
              <a:rPr lang="tr-TR" sz="2800" dirty="0">
                <a:latin typeface="Times New Roman" panose="02020603050405020304" pitchFamily="18" charset="0"/>
                <a:cs typeface="Times New Roman" panose="02020603050405020304" pitchFamily="18" charset="0"/>
              </a:rPr>
              <a:t>.</a:t>
            </a:r>
          </a:p>
        </p:txBody>
      </p:sp>
      <p:pic>
        <p:nvPicPr>
          <p:cNvPr id="5" name="Resim 4">
            <a:extLst>
              <a:ext uri="{FF2B5EF4-FFF2-40B4-BE49-F238E27FC236}">
                <a16:creationId xmlns:a16="http://schemas.microsoft.com/office/drawing/2014/main" id="{EEB76184-16A6-494F-B53E-D629412FB4A2}"/>
              </a:ext>
            </a:extLst>
          </p:cNvPr>
          <p:cNvPicPr>
            <a:picLocks noChangeAspect="1"/>
          </p:cNvPicPr>
          <p:nvPr/>
        </p:nvPicPr>
        <p:blipFill>
          <a:blip r:embed="rId2"/>
          <a:stretch>
            <a:fillRect/>
          </a:stretch>
        </p:blipFill>
        <p:spPr>
          <a:xfrm>
            <a:off x="6228184" y="4474380"/>
            <a:ext cx="2143125" cy="2133600"/>
          </a:xfrm>
          <a:prstGeom prst="rect">
            <a:avLst/>
          </a:prstGeom>
        </p:spPr>
      </p:pic>
    </p:spTree>
    <p:extLst>
      <p:ext uri="{BB962C8B-B14F-4D97-AF65-F5344CB8AC3E}">
        <p14:creationId xmlns:p14="http://schemas.microsoft.com/office/powerpoint/2010/main" val="1093716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7054D5C3-AEFD-4B03-B8C0-E085721C4B75}"/>
              </a:ext>
            </a:extLst>
          </p:cNvPr>
          <p:cNvPicPr>
            <a:picLocks noChangeAspect="1"/>
          </p:cNvPicPr>
          <p:nvPr/>
        </p:nvPicPr>
        <p:blipFill>
          <a:blip r:embed="rId2"/>
          <a:stretch>
            <a:fillRect/>
          </a:stretch>
        </p:blipFill>
        <p:spPr>
          <a:xfrm>
            <a:off x="5196729" y="2348880"/>
            <a:ext cx="3940375" cy="2952328"/>
          </a:xfrm>
          <a:prstGeom prst="rect">
            <a:avLst/>
          </a:prstGeom>
        </p:spPr>
      </p:pic>
      <p:sp>
        <p:nvSpPr>
          <p:cNvPr id="3" name="İçerik Yer Tutucusu 2">
            <a:extLst>
              <a:ext uri="{FF2B5EF4-FFF2-40B4-BE49-F238E27FC236}">
                <a16:creationId xmlns:a16="http://schemas.microsoft.com/office/drawing/2014/main" id="{8D2D6A42-986B-4269-81C4-87F77DA6D03B}"/>
              </a:ext>
            </a:extLst>
          </p:cNvPr>
          <p:cNvSpPr>
            <a:spLocks noGrp="1"/>
          </p:cNvSpPr>
          <p:nvPr>
            <p:ph idx="1"/>
          </p:nvPr>
        </p:nvSpPr>
        <p:spPr>
          <a:xfrm>
            <a:off x="457200" y="692696"/>
            <a:ext cx="8229600" cy="5433467"/>
          </a:xfrm>
        </p:spPr>
        <p:txBody>
          <a:bodyPr/>
          <a:lstStyle/>
          <a:p>
            <a:r>
              <a:rPr lang="tr-TR" u="sng" dirty="0" err="1">
                <a:latin typeface="Times New Roman" panose="02020603050405020304" pitchFamily="18" charset="0"/>
                <a:cs typeface="Times New Roman" panose="02020603050405020304" pitchFamily="18" charset="0"/>
              </a:rPr>
              <a:t>Anorexia</a:t>
            </a:r>
            <a:r>
              <a:rPr lang="tr-TR" u="sng" dirty="0">
                <a:latin typeface="Times New Roman" panose="02020603050405020304" pitchFamily="18" charset="0"/>
                <a:cs typeface="Times New Roman" panose="02020603050405020304" pitchFamily="18" charset="0"/>
              </a:rPr>
              <a:t> </a:t>
            </a:r>
            <a:r>
              <a:rPr lang="tr-TR" u="sng" dirty="0" err="1">
                <a:latin typeface="Times New Roman" panose="02020603050405020304" pitchFamily="18" charset="0"/>
                <a:cs typeface="Times New Roman" panose="02020603050405020304" pitchFamily="18" charset="0"/>
              </a:rPr>
              <a:t>Nervosa</a:t>
            </a:r>
            <a:r>
              <a:rPr lang="tr-TR" u="sng" dirty="0">
                <a:latin typeface="Times New Roman" panose="02020603050405020304" pitchFamily="18" charset="0"/>
                <a:cs typeface="Times New Roman" panose="02020603050405020304" pitchFamily="18" charset="0"/>
              </a:rPr>
              <a:t>: </a:t>
            </a:r>
          </a:p>
          <a:p>
            <a:pPr marL="0" indent="0">
              <a:buNone/>
            </a:pPr>
            <a:endParaRPr lang="tr-TR" u="sng"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Symptoms</a:t>
            </a:r>
            <a:r>
              <a:rPr lang="tr-TR" b="1" dirty="0">
                <a:latin typeface="Times New Roman" panose="02020603050405020304" pitchFamily="18" charset="0"/>
                <a:cs typeface="Times New Roman" panose="02020603050405020304" pitchFamily="18" charset="0"/>
              </a:rPr>
              <a:t>:</a:t>
            </a:r>
          </a:p>
          <a:p>
            <a:pPr marL="0" indent="0">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possessiveness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thiner</a:t>
            </a:r>
            <a:r>
              <a:rPr lang="tr-TR" dirty="0">
                <a:latin typeface="Times New Roman" panose="02020603050405020304" pitchFamily="18" charset="0"/>
                <a:cs typeface="Times New Roman" panose="02020603050405020304" pitchFamily="18" charset="0"/>
              </a:rPr>
              <a:t> body </a:t>
            </a:r>
          </a:p>
          <a:p>
            <a:pPr marL="0" indent="0">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anxious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about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overweighting</a:t>
            </a: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disorder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about</a:t>
            </a:r>
            <a:r>
              <a:rPr lang="tr-TR" dirty="0">
                <a:latin typeface="Times New Roman" panose="02020603050405020304" pitchFamily="18" charset="0"/>
                <a:cs typeface="Times New Roman" panose="02020603050405020304" pitchFamily="18" charset="0"/>
              </a:rPr>
              <a:t> body </a:t>
            </a:r>
            <a:r>
              <a:rPr lang="tr-TR" dirty="0" err="1">
                <a:latin typeface="Times New Roman" panose="02020603050405020304" pitchFamily="18" charset="0"/>
                <a:cs typeface="Times New Roman" panose="02020603050405020304" pitchFamily="18" charset="0"/>
              </a:rPr>
              <a:t>image</a:t>
            </a: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amenore</a:t>
            </a: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86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19330A-2C5E-464A-B39F-D178C6CC5643}"/>
              </a:ext>
            </a:extLst>
          </p:cNvPr>
          <p:cNvSpPr>
            <a:spLocks noGrp="1"/>
          </p:cNvSpPr>
          <p:nvPr>
            <p:ph idx="1"/>
          </p:nvPr>
        </p:nvSpPr>
        <p:spPr>
          <a:xfrm>
            <a:off x="457200" y="764704"/>
            <a:ext cx="8229600" cy="5361459"/>
          </a:xfrm>
        </p:spPr>
        <p:txBody>
          <a:bodyPr/>
          <a:lstStyle/>
          <a:p>
            <a:pPr marL="0" indent="0">
              <a:buNone/>
            </a:pP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inhibing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intake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extremly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exercising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intensivley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Also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they</a:t>
            </a:r>
            <a:r>
              <a:rPr lang="tr-TR" dirty="0">
                <a:latin typeface="Times New Roman" panose="02020603050405020304" pitchFamily="18" charset="0"/>
                <a:cs typeface="Times New Roman" panose="02020603050405020304" pitchFamily="18" charset="0"/>
              </a:rPr>
              <a:t> can </a:t>
            </a:r>
            <a:r>
              <a:rPr lang="tr-TR" dirty="0" err="1">
                <a:latin typeface="Times New Roman" panose="02020603050405020304" pitchFamily="18" charset="0"/>
                <a:cs typeface="Times New Roman" panose="02020603050405020304" pitchFamily="18" charset="0"/>
              </a:rPr>
              <a:t>use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some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laxatives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diuretics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avoid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getting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more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calories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this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case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atrophied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thus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threatining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their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health</a:t>
            </a:r>
            <a:r>
              <a:rPr lang="tr-TR" dirty="0">
                <a:latin typeface="Times New Roman" panose="02020603050405020304" pitchFamily="18" charset="0"/>
                <a:cs typeface="Times New Roman" panose="02020603050405020304" pitchFamily="18" charset="0"/>
              </a:rPr>
              <a:t>.</a:t>
            </a:r>
          </a:p>
        </p:txBody>
      </p:sp>
      <p:pic>
        <p:nvPicPr>
          <p:cNvPr id="2" name="Resim 1">
            <a:extLst>
              <a:ext uri="{FF2B5EF4-FFF2-40B4-BE49-F238E27FC236}">
                <a16:creationId xmlns:a16="http://schemas.microsoft.com/office/drawing/2014/main" id="{6E86140A-2250-4901-9AFA-4A90FF47AEF9}"/>
              </a:ext>
            </a:extLst>
          </p:cNvPr>
          <p:cNvPicPr>
            <a:picLocks noChangeAspect="1"/>
          </p:cNvPicPr>
          <p:nvPr/>
        </p:nvPicPr>
        <p:blipFill>
          <a:blip r:embed="rId2"/>
          <a:stretch>
            <a:fillRect/>
          </a:stretch>
        </p:blipFill>
        <p:spPr>
          <a:xfrm>
            <a:off x="3779912" y="3446213"/>
            <a:ext cx="4705188" cy="3116648"/>
          </a:xfrm>
          <a:prstGeom prst="rect">
            <a:avLst/>
          </a:prstGeom>
        </p:spPr>
      </p:pic>
    </p:spTree>
    <p:extLst>
      <p:ext uri="{BB962C8B-B14F-4D97-AF65-F5344CB8AC3E}">
        <p14:creationId xmlns:p14="http://schemas.microsoft.com/office/powerpoint/2010/main" val="601021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8CC670-A0AA-482D-A750-07EE8DA6F68F}"/>
              </a:ext>
            </a:extLst>
          </p:cNvPr>
          <p:cNvSpPr>
            <a:spLocks noGrp="1"/>
          </p:cNvSpPr>
          <p:nvPr>
            <p:ph idx="1"/>
          </p:nvPr>
        </p:nvSpPr>
        <p:spPr>
          <a:xfrm>
            <a:off x="457200" y="764704"/>
            <a:ext cx="8229600" cy="5361459"/>
          </a:xfrm>
        </p:spPr>
        <p:txBody>
          <a:bodyPr/>
          <a:lstStyle/>
          <a:p>
            <a:r>
              <a:rPr lang="tr-TR" u="sng" dirty="0" err="1">
                <a:latin typeface="Times New Roman" panose="02020603050405020304" pitchFamily="18" charset="0"/>
                <a:cs typeface="Times New Roman" panose="02020603050405020304" pitchFamily="18" charset="0"/>
              </a:rPr>
              <a:t>Bulimia</a:t>
            </a:r>
            <a:r>
              <a:rPr lang="tr-TR" u="sng" dirty="0">
                <a:latin typeface="Times New Roman" panose="02020603050405020304" pitchFamily="18" charset="0"/>
                <a:cs typeface="Times New Roman" panose="02020603050405020304" pitchFamily="18" charset="0"/>
              </a:rPr>
              <a:t> </a:t>
            </a:r>
            <a:r>
              <a:rPr lang="tr-TR" u="sng" dirty="0" err="1">
                <a:latin typeface="Times New Roman" panose="02020603050405020304" pitchFamily="18" charset="0"/>
                <a:cs typeface="Times New Roman" panose="02020603050405020304" pitchFamily="18" charset="0"/>
              </a:rPr>
              <a:t>nervosa</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err="1">
                <a:latin typeface="Times New Roman" panose="02020603050405020304" pitchFamily="18" charset="0"/>
                <a:cs typeface="Times New Roman" panose="02020603050405020304" pitchFamily="18" charset="0"/>
              </a:rPr>
              <a:t>There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attacs</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bulimia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much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make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themselves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vomit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blumia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owerweight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a:t>
            </a:r>
            <a:r>
              <a:rPr lang="tr-TR" dirty="0">
                <a:latin typeface="Times New Roman" panose="02020603050405020304" pitchFamily="18" charset="0"/>
                <a:cs typeface="Times New Roman" panose="02020603050405020304" pitchFamily="18" charset="0"/>
              </a:rPr>
              <a:t> normal </a:t>
            </a:r>
            <a:r>
              <a:rPr lang="tr-TR" dirty="0" err="1">
                <a:latin typeface="Times New Roman" panose="02020603050405020304" pitchFamily="18" charset="0"/>
                <a:cs typeface="Times New Roman" panose="02020603050405020304" pitchFamily="18" charset="0"/>
              </a:rPr>
              <a:t>range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unlike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anorexia</a:t>
            </a:r>
            <a:r>
              <a:rPr lang="tr-TR" dirty="0">
                <a:latin typeface="Times New Roman" panose="02020603050405020304" pitchFamily="18" charset="0"/>
                <a:cs typeface="Times New Roman" panose="02020603050405020304" pitchFamily="18" charset="0"/>
              </a:rPr>
              <a:t>. </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77A22181-D337-457B-AE12-B851611B0CA7}"/>
              </a:ext>
            </a:extLst>
          </p:cNvPr>
          <p:cNvPicPr>
            <a:picLocks noChangeAspect="1"/>
          </p:cNvPicPr>
          <p:nvPr/>
        </p:nvPicPr>
        <p:blipFill>
          <a:blip r:embed="rId2"/>
          <a:stretch>
            <a:fillRect/>
          </a:stretch>
        </p:blipFill>
        <p:spPr>
          <a:xfrm>
            <a:off x="2267745" y="4088446"/>
            <a:ext cx="4362520" cy="2352339"/>
          </a:xfrm>
          <a:prstGeom prst="rect">
            <a:avLst/>
          </a:prstGeom>
        </p:spPr>
      </p:pic>
    </p:spTree>
    <p:extLst>
      <p:ext uri="{BB962C8B-B14F-4D97-AF65-F5344CB8AC3E}">
        <p14:creationId xmlns:p14="http://schemas.microsoft.com/office/powerpoint/2010/main" val="296212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kizkenar Üçgen"/>
          <p:cNvSpPr/>
          <p:nvPr/>
        </p:nvSpPr>
        <p:spPr>
          <a:xfrm>
            <a:off x="2214546" y="3071810"/>
            <a:ext cx="4429156" cy="278608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Life </a:t>
            </a:r>
            <a:r>
              <a:rPr lang="tr-TR" dirty="0" err="1"/>
              <a:t>Style</a:t>
            </a:r>
            <a:endParaRPr lang="tr-TR" dirty="0"/>
          </a:p>
          <a:p>
            <a:pPr algn="ctr"/>
            <a:r>
              <a:rPr lang="tr-TR" dirty="0" err="1"/>
              <a:t>Behavior</a:t>
            </a:r>
            <a:r>
              <a:rPr lang="tr-TR" dirty="0"/>
              <a:t> </a:t>
            </a:r>
            <a:r>
              <a:rPr lang="tr-TR" dirty="0" err="1"/>
              <a:t>Pattern</a:t>
            </a:r>
            <a:endParaRPr lang="tr-TR" dirty="0"/>
          </a:p>
          <a:p>
            <a:pPr algn="ctr"/>
            <a:r>
              <a:rPr lang="tr-TR" dirty="0" err="1"/>
              <a:t>Genetic</a:t>
            </a:r>
            <a:r>
              <a:rPr lang="tr-TR" dirty="0"/>
              <a:t> </a:t>
            </a:r>
            <a:r>
              <a:rPr lang="tr-TR" dirty="0" err="1"/>
              <a:t>Factors</a:t>
            </a:r>
            <a:endParaRPr lang="tr-TR" dirty="0"/>
          </a:p>
          <a:p>
            <a:pPr algn="ctr"/>
            <a:r>
              <a:rPr lang="tr-TR" dirty="0" err="1"/>
              <a:t>Socio</a:t>
            </a:r>
            <a:r>
              <a:rPr lang="tr-TR" dirty="0"/>
              <a:t>-</a:t>
            </a:r>
            <a:r>
              <a:rPr lang="tr-TR" dirty="0" err="1"/>
              <a:t>economic</a:t>
            </a:r>
            <a:r>
              <a:rPr lang="tr-TR" dirty="0"/>
              <a:t> </a:t>
            </a:r>
            <a:r>
              <a:rPr lang="tr-TR" dirty="0" err="1"/>
              <a:t>Status</a:t>
            </a:r>
            <a:endParaRPr lang="tr-TR" dirty="0"/>
          </a:p>
        </p:txBody>
      </p:sp>
      <p:sp>
        <p:nvSpPr>
          <p:cNvPr id="8" name="7 Eksi"/>
          <p:cNvSpPr/>
          <p:nvPr/>
        </p:nvSpPr>
        <p:spPr>
          <a:xfrm>
            <a:off x="428596" y="2714620"/>
            <a:ext cx="8358246" cy="50006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Dikdörtgen"/>
          <p:cNvSpPr/>
          <p:nvPr/>
        </p:nvSpPr>
        <p:spPr>
          <a:xfrm>
            <a:off x="1142976" y="1357298"/>
            <a:ext cx="1571636"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a:t>Excessive</a:t>
            </a:r>
            <a:r>
              <a:rPr lang="tr-TR" dirty="0"/>
              <a:t> </a:t>
            </a:r>
            <a:r>
              <a:rPr lang="tr-TR" dirty="0" err="1"/>
              <a:t>Energy</a:t>
            </a:r>
            <a:r>
              <a:rPr lang="tr-TR" dirty="0"/>
              <a:t> </a:t>
            </a:r>
            <a:r>
              <a:rPr lang="tr-TR" dirty="0" err="1"/>
              <a:t>Consumption</a:t>
            </a:r>
            <a:r>
              <a:rPr lang="tr-TR" dirty="0"/>
              <a:t> </a:t>
            </a:r>
          </a:p>
        </p:txBody>
      </p:sp>
      <p:sp>
        <p:nvSpPr>
          <p:cNvPr id="10" name="9 Dikdörtgen"/>
          <p:cNvSpPr/>
          <p:nvPr/>
        </p:nvSpPr>
        <p:spPr>
          <a:xfrm>
            <a:off x="6357950" y="1285860"/>
            <a:ext cx="1643074" cy="15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 </a:t>
            </a:r>
            <a:r>
              <a:rPr lang="tr-TR" u="sng" dirty="0" err="1"/>
              <a:t>Inadequate</a:t>
            </a:r>
            <a:r>
              <a:rPr lang="tr-TR" u="sng" dirty="0"/>
              <a:t> </a:t>
            </a:r>
            <a:r>
              <a:rPr lang="tr-TR" u="sng" dirty="0" err="1"/>
              <a:t>Energy</a:t>
            </a:r>
            <a:r>
              <a:rPr lang="tr-TR" u="sng" dirty="0"/>
              <a:t> </a:t>
            </a:r>
            <a:r>
              <a:rPr lang="tr-TR" u="sng" dirty="0" err="1"/>
              <a:t>Expending</a:t>
            </a:r>
            <a:endParaRPr lang="tr-TR" dirty="0"/>
          </a:p>
        </p:txBody>
      </p:sp>
      <p:sp>
        <p:nvSpPr>
          <p:cNvPr id="11" name="10 Metin kutusu"/>
          <p:cNvSpPr txBox="1"/>
          <p:nvPr/>
        </p:nvSpPr>
        <p:spPr>
          <a:xfrm>
            <a:off x="3143240" y="1467086"/>
            <a:ext cx="2571768" cy="984885"/>
          </a:xfrm>
          <a:prstGeom prst="rect">
            <a:avLst/>
          </a:prstGeom>
          <a:noFill/>
        </p:spPr>
        <p:txBody>
          <a:bodyPr wrap="square" rtlCol="0">
            <a:spAutoFit/>
          </a:bodyPr>
          <a:lstStyle/>
          <a:p>
            <a:pPr algn="ctr"/>
            <a:r>
              <a:rPr lang="tr-TR" sz="4000" dirty="0"/>
              <a:t>OBESITY</a:t>
            </a:r>
          </a:p>
          <a:p>
            <a:endParaRPr lang="tr-TR" dirty="0"/>
          </a:p>
        </p:txBody>
      </p:sp>
      <p:sp>
        <p:nvSpPr>
          <p:cNvPr id="12" name="11 Metin kutusu"/>
          <p:cNvSpPr txBox="1"/>
          <p:nvPr/>
        </p:nvSpPr>
        <p:spPr>
          <a:xfrm>
            <a:off x="1785918" y="6072206"/>
            <a:ext cx="5214974" cy="523220"/>
          </a:xfrm>
          <a:prstGeom prst="rect">
            <a:avLst/>
          </a:prstGeom>
          <a:noFill/>
        </p:spPr>
        <p:txBody>
          <a:bodyPr wrap="square" rtlCol="0">
            <a:spAutoFit/>
          </a:bodyPr>
          <a:lstStyle/>
          <a:p>
            <a:pPr algn="ctr"/>
            <a:r>
              <a:rPr lang="tr-TR" sz="2800" dirty="0"/>
              <a:t>ENERGY BALANCE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7B90E3A-57F1-4A73-AD78-C4666418E615}"/>
              </a:ext>
            </a:extLst>
          </p:cNvPr>
          <p:cNvSpPr>
            <a:spLocks noGrp="1"/>
          </p:cNvSpPr>
          <p:nvPr>
            <p:ph idx="1"/>
          </p:nvPr>
        </p:nvSpPr>
        <p:spPr>
          <a:xfrm>
            <a:off x="457200" y="692696"/>
            <a:ext cx="8229600" cy="5433467"/>
          </a:xfrm>
        </p:spPr>
        <p:txBody>
          <a:bodyPr/>
          <a:lstStyle/>
          <a:p>
            <a:r>
              <a:rPr lang="tr-TR" u="sng" dirty="0" err="1">
                <a:latin typeface="Times New Roman" panose="02020603050405020304" pitchFamily="18" charset="0"/>
                <a:cs typeface="Times New Roman" panose="02020603050405020304" pitchFamily="18" charset="0"/>
              </a:rPr>
              <a:t>Binge</a:t>
            </a:r>
            <a:r>
              <a:rPr lang="tr-TR" u="sng" dirty="0">
                <a:latin typeface="Times New Roman" panose="02020603050405020304" pitchFamily="18" charset="0"/>
                <a:cs typeface="Times New Roman" panose="02020603050405020304" pitchFamily="18" charset="0"/>
              </a:rPr>
              <a:t> </a:t>
            </a:r>
            <a:r>
              <a:rPr lang="tr-TR" u="sng" dirty="0" err="1">
                <a:latin typeface="Times New Roman" panose="02020603050405020304" pitchFamily="18" charset="0"/>
                <a:cs typeface="Times New Roman" panose="02020603050405020304" pitchFamily="18" charset="0"/>
              </a:rPr>
              <a:t>eating</a:t>
            </a:r>
            <a:r>
              <a:rPr lang="tr-TR" u="sng" dirty="0">
                <a:latin typeface="Times New Roman" panose="02020603050405020304" pitchFamily="18" charset="0"/>
                <a:cs typeface="Times New Roman" panose="02020603050405020304" pitchFamily="18" charset="0"/>
              </a:rPr>
              <a:t> </a:t>
            </a:r>
            <a:r>
              <a:rPr lang="tr-TR" u="sng" dirty="0" err="1">
                <a:latin typeface="Times New Roman" panose="02020603050405020304" pitchFamily="18" charset="0"/>
                <a:cs typeface="Times New Roman" panose="02020603050405020304" pitchFamily="18" charset="0"/>
              </a:rPr>
              <a:t>disorder</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Binge eating disorder is characterized by frequent and persistent overeating </a:t>
            </a:r>
            <a:r>
              <a:rPr lang="en-US" dirty="0" err="1">
                <a:latin typeface="Times New Roman" panose="02020603050405020304" pitchFamily="18" charset="0"/>
                <a:cs typeface="Times New Roman" panose="02020603050405020304" pitchFamily="18" charset="0"/>
              </a:rPr>
              <a:t>episodesthat</a:t>
            </a:r>
            <a:r>
              <a:rPr lang="en-US" dirty="0">
                <a:latin typeface="Times New Roman" panose="02020603050405020304" pitchFamily="18" charset="0"/>
                <a:cs typeface="Times New Roman" panose="02020603050405020304" pitchFamily="18" charset="0"/>
              </a:rPr>
              <a:t> are</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accompanied by feeling of loss of control overeating without regular compensatory </a:t>
            </a:r>
            <a:r>
              <a:rPr lang="en-US" dirty="0" err="1">
                <a:latin typeface="Times New Roman" panose="02020603050405020304" pitchFamily="18" charset="0"/>
                <a:cs typeface="Times New Roman" panose="02020603050405020304" pitchFamily="18" charset="0"/>
              </a:rPr>
              <a:t>behavio</a:t>
            </a:r>
            <a:r>
              <a:rPr lang="tr-TR" dirty="0">
                <a:latin typeface="Times New Roman" panose="02020603050405020304" pitchFamily="18" charset="0"/>
                <a:cs typeface="Times New Roman" panose="02020603050405020304" pitchFamily="18" charset="0"/>
              </a:rPr>
              <a:t>u</a:t>
            </a:r>
            <a:r>
              <a:rPr lang="en-US" dirty="0" err="1">
                <a:latin typeface="Times New Roman" panose="02020603050405020304" pitchFamily="18" charset="0"/>
                <a:cs typeface="Times New Roman" panose="02020603050405020304" pitchFamily="18" charset="0"/>
              </a:rPr>
              <a:t>rs</a:t>
            </a:r>
            <a:r>
              <a:rPr lang="tr-TR" dirty="0">
                <a:latin typeface="Times New Roman" panose="02020603050405020304" pitchFamily="18" charset="0"/>
                <a:cs typeface="Times New Roman" panose="02020603050405020304" pitchFamily="18" charset="0"/>
              </a:rPr>
              <a:t>. </a:t>
            </a:r>
          </a:p>
          <a:p>
            <a:pPr marL="0" indent="0">
              <a:buNone/>
            </a:pPr>
            <a:r>
              <a:rPr lang="tr-TR" dirty="0" err="1">
                <a:latin typeface="Times New Roman" panose="02020603050405020304" pitchFamily="18" charset="0"/>
                <a:cs typeface="Times New Roman" panose="02020603050405020304" pitchFamily="18" charset="0"/>
              </a:rPr>
              <a:t>It’s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seeing</a:t>
            </a:r>
            <a:r>
              <a:rPr lang="tr-TR" dirty="0">
                <a:latin typeface="Times New Roman" panose="02020603050405020304" pitchFamily="18" charset="0"/>
                <a:cs typeface="Times New Roman" panose="02020603050405020304" pitchFamily="18" charset="0"/>
              </a:rPr>
              <a:t> %3.5 of </a:t>
            </a:r>
            <a:r>
              <a:rPr lang="tr-TR" dirty="0" err="1">
                <a:latin typeface="Times New Roman" panose="02020603050405020304" pitchFamily="18" charset="0"/>
                <a:cs typeface="Times New Roman" panose="02020603050405020304" pitchFamily="18" charset="0"/>
              </a:rPr>
              <a:t>women</a:t>
            </a:r>
            <a:r>
              <a:rPr lang="tr-TR" dirty="0">
                <a:latin typeface="Times New Roman" panose="02020603050405020304" pitchFamily="18" charset="0"/>
                <a:cs typeface="Times New Roman" panose="02020603050405020304" pitchFamily="18" charset="0"/>
              </a:rPr>
              <a:t>, %2 of men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%1.6 of </a:t>
            </a:r>
            <a:r>
              <a:rPr lang="tr-TR" dirty="0" err="1">
                <a:latin typeface="Times New Roman" panose="02020603050405020304" pitchFamily="18" charset="0"/>
                <a:cs typeface="Times New Roman" panose="02020603050405020304" pitchFamily="18" charset="0"/>
              </a:rPr>
              <a:t>teenagers</a:t>
            </a:r>
            <a:r>
              <a:rPr lang="tr-TR" dirty="0">
                <a:latin typeface="Times New Roman" panose="02020603050405020304" pitchFamily="18" charset="0"/>
                <a:cs typeface="Times New Roman" panose="02020603050405020304" pitchFamily="18" charset="0"/>
              </a:rPr>
              <a:t>. </a:t>
            </a:r>
          </a:p>
          <a:p>
            <a:pPr marL="0" indent="0">
              <a:buNone/>
            </a:pPr>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8E0210B8-EBAF-4EC9-842E-B4705DC93770}"/>
              </a:ext>
            </a:extLst>
          </p:cNvPr>
          <p:cNvPicPr>
            <a:picLocks noChangeAspect="1"/>
          </p:cNvPicPr>
          <p:nvPr/>
        </p:nvPicPr>
        <p:blipFill>
          <a:blip r:embed="rId2"/>
          <a:stretch>
            <a:fillRect/>
          </a:stretch>
        </p:blipFill>
        <p:spPr>
          <a:xfrm>
            <a:off x="5724127" y="188640"/>
            <a:ext cx="3086057" cy="1728192"/>
          </a:xfrm>
          <a:prstGeom prst="rect">
            <a:avLst/>
          </a:prstGeom>
        </p:spPr>
      </p:pic>
    </p:spTree>
    <p:extLst>
      <p:ext uri="{BB962C8B-B14F-4D97-AF65-F5344CB8AC3E}">
        <p14:creationId xmlns:p14="http://schemas.microsoft.com/office/powerpoint/2010/main" val="159964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B6E8151-A1C5-4FD2-9DDF-E69ADEE7656E}"/>
              </a:ext>
            </a:extLst>
          </p:cNvPr>
          <p:cNvSpPr>
            <a:spLocks noGrp="1"/>
          </p:cNvSpPr>
          <p:nvPr>
            <p:ph idx="1"/>
          </p:nvPr>
        </p:nvSpPr>
        <p:spPr>
          <a:xfrm>
            <a:off x="457200" y="548680"/>
            <a:ext cx="8229600" cy="5577483"/>
          </a:xfrm>
        </p:spPr>
        <p:txBody>
          <a:bodyPr/>
          <a:lstStyle/>
          <a:p>
            <a:pPr marL="0" indent="0">
              <a:buNone/>
            </a:pPr>
            <a:r>
              <a:rPr lang="tr-TR" dirty="0" err="1">
                <a:latin typeface="Times New Roman" panose="02020603050405020304" pitchFamily="18" charset="0"/>
                <a:cs typeface="Times New Roman" panose="02020603050405020304" pitchFamily="18" charset="0"/>
              </a:rPr>
              <a:t>Difference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between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blumia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binge</a:t>
            </a:r>
            <a:r>
              <a:rPr lang="tr-TR" dirty="0">
                <a:latin typeface="Times New Roman" panose="02020603050405020304" pitchFamily="18" charset="0"/>
                <a:cs typeface="Times New Roman" panose="02020603050405020304" pitchFamily="18" charset="0"/>
              </a:rPr>
              <a:t>, in </a:t>
            </a:r>
            <a:r>
              <a:rPr lang="tr-TR" dirty="0" err="1">
                <a:latin typeface="Times New Roman" panose="02020603050405020304" pitchFamily="18" charset="0"/>
                <a:cs typeface="Times New Roman" panose="02020603050405020304" pitchFamily="18" charset="0"/>
              </a:rPr>
              <a:t>binge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sendrome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don’t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vomit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laxatives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diuretics</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tr-TR" dirty="0" err="1">
                <a:latin typeface="Times New Roman" panose="02020603050405020304" pitchFamily="18" charset="0"/>
                <a:cs typeface="Times New Roman" panose="02020603050405020304" pitchFamily="18" charset="0"/>
              </a:rPr>
              <a:t>Patients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typically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periodically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two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hours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loosing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their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control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during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this</a:t>
            </a:r>
            <a:r>
              <a:rPr lang="tr-TR" dirty="0">
                <a:latin typeface="Times New Roman" panose="02020603050405020304" pitchFamily="18" charset="0"/>
                <a:cs typeface="Times New Roman" panose="02020603050405020304" pitchFamily="18" charset="0"/>
              </a:rPr>
              <a:t> time. </a:t>
            </a:r>
            <a:r>
              <a:rPr lang="tr-TR" dirty="0" err="1">
                <a:latin typeface="Times New Roman" panose="02020603050405020304" pitchFamily="18" charset="0"/>
                <a:cs typeface="Times New Roman" panose="02020603050405020304" pitchFamily="18" charset="0"/>
              </a:rPr>
              <a:t>These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people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fast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prefer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being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alone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while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they’re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Mostly</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them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a:t>
            </a:r>
          </a:p>
        </p:txBody>
      </p:sp>
      <p:pic>
        <p:nvPicPr>
          <p:cNvPr id="2" name="Resim 1">
            <a:extLst>
              <a:ext uri="{FF2B5EF4-FFF2-40B4-BE49-F238E27FC236}">
                <a16:creationId xmlns:a16="http://schemas.microsoft.com/office/drawing/2014/main" id="{52A3A2ED-3D56-4CB9-A8A5-2CFB99C3708D}"/>
              </a:ext>
            </a:extLst>
          </p:cNvPr>
          <p:cNvPicPr>
            <a:picLocks noChangeAspect="1"/>
          </p:cNvPicPr>
          <p:nvPr/>
        </p:nvPicPr>
        <p:blipFill>
          <a:blip r:embed="rId2"/>
          <a:stretch>
            <a:fillRect/>
          </a:stretch>
        </p:blipFill>
        <p:spPr>
          <a:xfrm>
            <a:off x="5436096" y="4941168"/>
            <a:ext cx="2857500" cy="1600200"/>
          </a:xfrm>
          <a:prstGeom prst="rect">
            <a:avLst/>
          </a:prstGeom>
        </p:spPr>
      </p:pic>
    </p:spTree>
    <p:extLst>
      <p:ext uri="{BB962C8B-B14F-4D97-AF65-F5344CB8AC3E}">
        <p14:creationId xmlns:p14="http://schemas.microsoft.com/office/powerpoint/2010/main" val="4062887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14BB28-B279-4899-B7AC-6933D1F0FF2B}"/>
              </a:ext>
            </a:extLst>
          </p:cNvPr>
          <p:cNvSpPr>
            <a:spLocks noGrp="1"/>
          </p:cNvSpPr>
          <p:nvPr>
            <p:ph idx="1"/>
          </p:nvPr>
        </p:nvSpPr>
        <p:spPr>
          <a:xfrm>
            <a:off x="457200" y="836712"/>
            <a:ext cx="8229600" cy="5289451"/>
          </a:xfrm>
        </p:spPr>
        <p:txBody>
          <a:bodyPr/>
          <a:lstStyle/>
          <a:p>
            <a:pPr marL="0" indent="0">
              <a:buNone/>
            </a:pPr>
            <a:r>
              <a:rPr lang="tr-TR" dirty="0">
                <a:latin typeface="Times New Roman" panose="02020603050405020304" pitchFamily="18" charset="0"/>
                <a:cs typeface="Times New Roman" panose="02020603050405020304" pitchFamily="18" charset="0"/>
              </a:rPr>
              <a:t>As a </a:t>
            </a:r>
            <a:r>
              <a:rPr lang="tr-TR" dirty="0" err="1">
                <a:latin typeface="Times New Roman" panose="02020603050405020304" pitchFamily="18" charset="0"/>
                <a:cs typeface="Times New Roman" panose="02020603050405020304" pitchFamily="18" charset="0"/>
              </a:rPr>
              <a:t>conclusion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having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utility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habits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behaviours</a:t>
            </a:r>
            <a:r>
              <a:rPr lang="tr-TR" dirty="0">
                <a:latin typeface="Times New Roman" panose="02020603050405020304" pitchFamily="18" charset="0"/>
                <a:cs typeface="Times New Roman" panose="02020603050405020304" pitchFamily="18" charset="0"/>
              </a:rPr>
              <a:t> can </a:t>
            </a:r>
            <a:r>
              <a:rPr lang="tr-TR" dirty="0" err="1">
                <a:latin typeface="Times New Roman" panose="02020603050405020304" pitchFamily="18" charset="0"/>
                <a:cs typeface="Times New Roman" panose="02020603050405020304" pitchFamily="18" charset="0"/>
              </a:rPr>
              <a:t>preverse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eating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disorders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such</a:t>
            </a:r>
            <a:r>
              <a:rPr lang="tr-TR" dirty="0">
                <a:latin typeface="Times New Roman" panose="02020603050405020304" pitchFamily="18" charset="0"/>
                <a:cs typeface="Times New Roman" panose="02020603050405020304" pitchFamily="18" charset="0"/>
              </a:rPr>
              <a:t> as </a:t>
            </a:r>
            <a:r>
              <a:rPr lang="tr-TR" dirty="0" err="1">
                <a:latin typeface="Times New Roman" panose="02020603050405020304" pitchFamily="18" charset="0"/>
                <a:cs typeface="Times New Roman" panose="02020603050405020304" pitchFamily="18" charset="0"/>
              </a:rPr>
              <a:t>anorexia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blumia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nervosa</a:t>
            </a:r>
            <a:r>
              <a:rPr lang="tr-TR" dirty="0">
                <a:latin typeface="Times New Roman" panose="02020603050405020304" pitchFamily="18" charset="0"/>
                <a:cs typeface="Times New Roman" panose="02020603050405020304" pitchFamily="18" charset="0"/>
              </a:rPr>
              <a:t>. </a:t>
            </a:r>
          </a:p>
          <a:p>
            <a:pPr marL="0" indent="0">
              <a:buNone/>
            </a:pP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some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roles</a:t>
            </a:r>
            <a:r>
              <a:rPr lang="tr-TR" dirty="0">
                <a:latin typeface="Times New Roman" panose="02020603050405020304" pitchFamily="18" charset="0"/>
                <a:cs typeface="Times New Roman" panose="02020603050405020304" pitchFamily="18" charset="0"/>
              </a:rPr>
              <a:t> of </a:t>
            </a:r>
            <a:r>
              <a:rPr lang="tr-TR" dirty="0" err="1">
                <a:latin typeface="Times New Roman" panose="02020603050405020304" pitchFamily="18" charset="0"/>
                <a:cs typeface="Times New Roman" panose="02020603050405020304" pitchFamily="18" charset="0"/>
              </a:rPr>
              <a:t>schools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protect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childeren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from</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these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disease</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p:txBody>
      </p:sp>
      <p:pic>
        <p:nvPicPr>
          <p:cNvPr id="2" name="Resim 1">
            <a:extLst>
              <a:ext uri="{FF2B5EF4-FFF2-40B4-BE49-F238E27FC236}">
                <a16:creationId xmlns:a16="http://schemas.microsoft.com/office/drawing/2014/main" id="{6C501499-F374-4AFB-9307-31FBC482E9D5}"/>
              </a:ext>
            </a:extLst>
          </p:cNvPr>
          <p:cNvPicPr>
            <a:picLocks noChangeAspect="1"/>
          </p:cNvPicPr>
          <p:nvPr/>
        </p:nvPicPr>
        <p:blipFill>
          <a:blip r:embed="rId2"/>
          <a:stretch>
            <a:fillRect/>
          </a:stretch>
        </p:blipFill>
        <p:spPr>
          <a:xfrm>
            <a:off x="5228557" y="3717032"/>
            <a:ext cx="3458243" cy="2769350"/>
          </a:xfrm>
          <a:prstGeom prst="rect">
            <a:avLst/>
          </a:prstGeom>
        </p:spPr>
      </p:pic>
    </p:spTree>
    <p:extLst>
      <p:ext uri="{BB962C8B-B14F-4D97-AF65-F5344CB8AC3E}">
        <p14:creationId xmlns:p14="http://schemas.microsoft.com/office/powerpoint/2010/main" val="1022701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A08718B-899A-4BD4-A87C-ED66588B16B6}"/>
              </a:ext>
            </a:extLst>
          </p:cNvPr>
          <p:cNvSpPr>
            <a:spLocks noGrp="1"/>
          </p:cNvSpPr>
          <p:nvPr>
            <p:ph idx="1"/>
          </p:nvPr>
        </p:nvSpPr>
        <p:spPr>
          <a:xfrm>
            <a:off x="457200" y="548680"/>
            <a:ext cx="8229600" cy="5577483"/>
          </a:xfrm>
        </p:spPr>
        <p:txBody>
          <a:bodyPr>
            <a:normAutofit fontScale="92500" lnSpcReduction="10000"/>
          </a:bodyPr>
          <a:lstStyle/>
          <a:p>
            <a:pPr marL="0" indent="0">
              <a:buNone/>
            </a:pPr>
            <a:r>
              <a:rPr lang="tr-TR" dirty="0">
                <a:latin typeface="Times New Roman" panose="02020603050405020304" pitchFamily="18" charset="0"/>
                <a:cs typeface="Times New Roman" panose="02020603050405020304" pitchFamily="18" charset="0"/>
              </a:rPr>
              <a:t>World </a:t>
            </a:r>
            <a:r>
              <a:rPr lang="tr-TR" dirty="0" err="1">
                <a:latin typeface="Times New Roman" panose="02020603050405020304" pitchFamily="18" charset="0"/>
                <a:cs typeface="Times New Roman" panose="02020603050405020304" pitchFamily="18" charset="0"/>
              </a:rPr>
              <a:t>Health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Organization’s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suggestions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about</a:t>
            </a:r>
            <a:r>
              <a:rPr lang="tr-TR" dirty="0">
                <a:latin typeface="Times New Roman" panose="02020603050405020304" pitchFamily="18" charset="0"/>
                <a:cs typeface="Times New Roman" panose="02020603050405020304" pitchFamily="18" charset="0"/>
              </a:rPr>
              <a:t> role of </a:t>
            </a:r>
            <a:r>
              <a:rPr lang="tr-TR" dirty="0" err="1">
                <a:latin typeface="Times New Roman" panose="02020603050405020304" pitchFamily="18" charset="0"/>
                <a:cs typeface="Times New Roman" panose="02020603050405020304" pitchFamily="18" charset="0"/>
              </a:rPr>
              <a:t>school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as </a:t>
            </a:r>
            <a:r>
              <a:rPr lang="tr-TR" dirty="0" err="1">
                <a:latin typeface="Times New Roman" panose="02020603050405020304" pitchFamily="18" charset="0"/>
                <a:cs typeface="Times New Roman" panose="02020603050405020304" pitchFamily="18" charset="0"/>
              </a:rPr>
              <a:t>follows</a:t>
            </a:r>
            <a:r>
              <a:rPr lang="tr-TR" dirty="0">
                <a:latin typeface="Times New Roman" panose="02020603050405020304" pitchFamily="18" charset="0"/>
                <a:cs typeface="Times New Roman" panose="02020603050405020304" pitchFamily="18" charset="0"/>
              </a:rPr>
              <a:t>:</a:t>
            </a:r>
          </a:p>
          <a:p>
            <a:pPr marL="0" indent="0">
              <a:buNone/>
            </a:pPr>
            <a:endParaRPr lang="tr-TR"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Suggestions to promote healthy diets in schools</a:t>
            </a:r>
          </a:p>
          <a:p>
            <a:r>
              <a:rPr lang="en-US" dirty="0">
                <a:latin typeface="Times New Roman" panose="02020603050405020304" pitchFamily="18" charset="0"/>
                <a:cs typeface="Times New Roman" panose="02020603050405020304" pitchFamily="18" charset="0"/>
              </a:rPr>
              <a:t>provide health education to help students acquire knowledge, attitudes, beliefs and skills which are needed to make informed decisions, practice healthy </a:t>
            </a:r>
            <a:r>
              <a:rPr lang="en-US" dirty="0" err="1">
                <a:latin typeface="Times New Roman" panose="02020603050405020304" pitchFamily="18" charset="0"/>
                <a:cs typeface="Times New Roman" panose="02020603050405020304" pitchFamily="18" charset="0"/>
              </a:rPr>
              <a:t>behaviours</a:t>
            </a:r>
            <a:r>
              <a:rPr lang="en-US" dirty="0">
                <a:latin typeface="Times New Roman" panose="02020603050405020304" pitchFamily="18" charset="0"/>
                <a:cs typeface="Times New Roman" panose="02020603050405020304" pitchFamily="18" charset="0"/>
              </a:rPr>
              <a:t> and create conditions that are conducive to health;</a:t>
            </a:r>
          </a:p>
          <a:p>
            <a:r>
              <a:rPr lang="en-US" dirty="0">
                <a:latin typeface="Times New Roman" panose="02020603050405020304" pitchFamily="18" charset="0"/>
                <a:cs typeface="Times New Roman" panose="02020603050405020304" pitchFamily="18" charset="0"/>
              </a:rPr>
              <a:t>provide school food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to increase the availability of healthy food in schools (e.g. breakfast, lunch and/or snacks at reduced price);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902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oturma, saat, işaret içeren bir resim&#10;&#10;Açıklama otomatik olarak oluşturuldu">
            <a:extLst>
              <a:ext uri="{FF2B5EF4-FFF2-40B4-BE49-F238E27FC236}">
                <a16:creationId xmlns:a16="http://schemas.microsoft.com/office/drawing/2014/main" id="{D9AD7310-DB42-4CC8-B04E-B932BF2B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4437112"/>
            <a:ext cx="1800225" cy="2286000"/>
          </a:xfrm>
          <a:prstGeom prst="rect">
            <a:avLst/>
          </a:prstGeom>
        </p:spPr>
      </p:pic>
      <p:sp>
        <p:nvSpPr>
          <p:cNvPr id="3" name="İçerik Yer Tutucusu 2">
            <a:extLst>
              <a:ext uri="{FF2B5EF4-FFF2-40B4-BE49-F238E27FC236}">
                <a16:creationId xmlns:a16="http://schemas.microsoft.com/office/drawing/2014/main" id="{42109290-1584-44F7-B606-667949A2F646}"/>
              </a:ext>
            </a:extLst>
          </p:cNvPr>
          <p:cNvSpPr>
            <a:spLocks noGrp="1"/>
          </p:cNvSpPr>
          <p:nvPr>
            <p:ph idx="1"/>
          </p:nvPr>
        </p:nvSpPr>
        <p:spPr>
          <a:xfrm>
            <a:off x="457200" y="404664"/>
            <a:ext cx="8229600" cy="5721499"/>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have vending machines only if they sell healthy options like water, milks, juices, fruits and vegetables, sandwiches and low-fat snacks;</a:t>
            </a:r>
          </a:p>
          <a:p>
            <a:r>
              <a:rPr lang="en-US" dirty="0">
                <a:latin typeface="Times New Roman" panose="02020603050405020304" pitchFamily="18" charset="0"/>
                <a:cs typeface="Times New Roman" panose="02020603050405020304" pitchFamily="18" charset="0"/>
              </a:rPr>
              <a:t>ensure that food served in schools adheres to minimum nutrition standards;</a:t>
            </a:r>
          </a:p>
          <a:p>
            <a:r>
              <a:rPr lang="en-US" dirty="0">
                <a:latin typeface="Times New Roman" panose="02020603050405020304" pitchFamily="18" charset="0"/>
                <a:cs typeface="Times New Roman" panose="02020603050405020304" pitchFamily="18" charset="0"/>
              </a:rPr>
              <a:t>provide school health services for students and staff of the school to help foster health and well-being as well as prevent, reduce, monitor, treat and refer important health problems or conditions for students and staff of the school;</a:t>
            </a:r>
          </a:p>
          <a:p>
            <a:r>
              <a:rPr lang="en-US" dirty="0">
                <a:latin typeface="Times New Roman" panose="02020603050405020304" pitchFamily="18" charset="0"/>
                <a:cs typeface="Times New Roman" panose="02020603050405020304" pitchFamily="18" charset="0"/>
              </a:rPr>
              <a:t>use school gardens as a tool to develop awareness about food origins;</a:t>
            </a:r>
          </a:p>
          <a:p>
            <a:r>
              <a:rPr lang="en-US" dirty="0">
                <a:latin typeface="Times New Roman" panose="02020603050405020304" pitchFamily="18" charset="0"/>
                <a:cs typeface="Times New Roman" panose="02020603050405020304" pitchFamily="18" charset="0"/>
              </a:rPr>
              <a:t>promote parental involvement.</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891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2A1F42F-F387-4EAB-80DD-C3542EAEAB12}"/>
              </a:ext>
            </a:extLst>
          </p:cNvPr>
          <p:cNvPicPr>
            <a:picLocks noChangeAspect="1"/>
          </p:cNvPicPr>
          <p:nvPr/>
        </p:nvPicPr>
        <p:blipFill>
          <a:blip r:embed="rId2"/>
          <a:stretch>
            <a:fillRect/>
          </a:stretch>
        </p:blipFill>
        <p:spPr>
          <a:xfrm>
            <a:off x="7092280" y="4218203"/>
            <a:ext cx="1731414" cy="2639797"/>
          </a:xfrm>
          <a:prstGeom prst="rect">
            <a:avLst/>
          </a:prstGeom>
        </p:spPr>
      </p:pic>
      <p:sp>
        <p:nvSpPr>
          <p:cNvPr id="3" name="İçerik Yer Tutucusu 2">
            <a:extLst>
              <a:ext uri="{FF2B5EF4-FFF2-40B4-BE49-F238E27FC236}">
                <a16:creationId xmlns:a16="http://schemas.microsoft.com/office/drawing/2014/main" id="{B25E7B30-DB37-4841-A6F1-044FD24D2636}"/>
              </a:ext>
            </a:extLst>
          </p:cNvPr>
          <p:cNvSpPr>
            <a:spLocks noGrp="1"/>
          </p:cNvSpPr>
          <p:nvPr>
            <p:ph idx="1"/>
          </p:nvPr>
        </p:nvSpPr>
        <p:spPr>
          <a:xfrm>
            <a:off x="457200" y="404664"/>
            <a:ext cx="8229600" cy="5721499"/>
          </a:xfrm>
        </p:spPr>
        <p:txBody>
          <a:bodyPr>
            <a:normAutofit/>
          </a:bodyPr>
          <a:lstStyle/>
          <a:p>
            <a:pPr marL="0" indent="0">
              <a:buNone/>
            </a:pPr>
            <a:r>
              <a:rPr lang="en-US" u="sng" dirty="0">
                <a:latin typeface="Times New Roman" panose="02020603050405020304" pitchFamily="18" charset="0"/>
                <a:cs typeface="Times New Roman" panose="02020603050405020304" pitchFamily="18" charset="0"/>
              </a:rPr>
              <a:t>Suggestions to promote physical activity in schools</a:t>
            </a:r>
          </a:p>
          <a:p>
            <a:r>
              <a:rPr lang="en-US" dirty="0">
                <a:latin typeface="Times New Roman" panose="02020603050405020304" pitchFamily="18" charset="0"/>
                <a:cs typeface="Times New Roman" panose="02020603050405020304" pitchFamily="18" charset="0"/>
              </a:rPr>
              <a:t>offer daily physical education classes with a variety of activities, so that the maximum number of students' needs, interests and abilities are addressed;</a:t>
            </a:r>
          </a:p>
          <a:p>
            <a:r>
              <a:rPr lang="en-US" dirty="0">
                <a:latin typeface="Times New Roman" panose="02020603050405020304" pitchFamily="18" charset="0"/>
                <a:cs typeface="Times New Roman" panose="02020603050405020304" pitchFamily="18" charset="0"/>
              </a:rPr>
              <a:t>offer extracurricular activities: school sports and non-competitive school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(e.g. active recess);</a:t>
            </a:r>
          </a:p>
          <a:p>
            <a:pPr marL="0" indent="0">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485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664DF2D-A454-4CAD-87C3-C1C66033FE7F}"/>
              </a:ext>
            </a:extLst>
          </p:cNvPr>
          <p:cNvSpPr>
            <a:spLocks noGrp="1"/>
          </p:cNvSpPr>
          <p:nvPr>
            <p:ph idx="1"/>
          </p:nvPr>
        </p:nvSpPr>
        <p:spPr>
          <a:xfrm>
            <a:off x="457200" y="1166018"/>
            <a:ext cx="8229600" cy="4525963"/>
          </a:xfrm>
        </p:spPr>
        <p:txBody>
          <a:bodyPr/>
          <a:lstStyle/>
          <a:p>
            <a:r>
              <a:rPr lang="en-US" dirty="0">
                <a:latin typeface="Times New Roman" panose="02020603050405020304" pitchFamily="18" charset="0"/>
                <a:cs typeface="Times New Roman" panose="02020603050405020304" pitchFamily="18" charset="0"/>
              </a:rPr>
              <a:t>encourage safe, non-motorized modes of transportation to school and other social activities;</a:t>
            </a:r>
          </a:p>
          <a:p>
            <a:r>
              <a:rPr lang="en-US" dirty="0">
                <a:latin typeface="Times New Roman" panose="02020603050405020304" pitchFamily="18" charset="0"/>
                <a:cs typeface="Times New Roman" panose="02020603050405020304" pitchFamily="18" charset="0"/>
              </a:rPr>
              <a:t>provide access to adequate physical activity facilities to students and the community;</a:t>
            </a:r>
          </a:p>
          <a:p>
            <a:r>
              <a:rPr lang="en-US" dirty="0">
                <a:latin typeface="Times New Roman" panose="02020603050405020304" pitchFamily="18" charset="0"/>
                <a:cs typeface="Times New Roman" panose="02020603050405020304" pitchFamily="18" charset="0"/>
              </a:rPr>
              <a:t>encourage students, teachers, parents and the community to become physically active.</a:t>
            </a:r>
          </a:p>
          <a:p>
            <a:endParaRPr lang="tr-TR"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id="{59802474-CAC7-4C29-9736-3FFFE343D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705" y="5157192"/>
            <a:ext cx="3076575" cy="1485900"/>
          </a:xfrm>
          <a:prstGeom prst="rect">
            <a:avLst/>
          </a:prstGeom>
        </p:spPr>
      </p:pic>
    </p:spTree>
    <p:extLst>
      <p:ext uri="{BB962C8B-B14F-4D97-AF65-F5344CB8AC3E}">
        <p14:creationId xmlns:p14="http://schemas.microsoft.com/office/powerpoint/2010/main" val="1218528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24E1ABA2-30F0-446C-9063-38D8CD843F6C}"/>
              </a:ext>
            </a:extLst>
          </p:cNvPr>
          <p:cNvPicPr>
            <a:picLocks noChangeAspect="1"/>
          </p:cNvPicPr>
          <p:nvPr/>
        </p:nvPicPr>
        <p:blipFill>
          <a:blip r:embed="rId2"/>
          <a:stretch>
            <a:fillRect/>
          </a:stretch>
        </p:blipFill>
        <p:spPr>
          <a:xfrm>
            <a:off x="1524316" y="188640"/>
            <a:ext cx="6095367" cy="6095367"/>
          </a:xfrm>
          <a:prstGeom prst="rect">
            <a:avLst/>
          </a:prstGeom>
        </p:spPr>
      </p:pic>
      <p:sp>
        <p:nvSpPr>
          <p:cNvPr id="7" name="Dikdörtgen 6">
            <a:extLst>
              <a:ext uri="{FF2B5EF4-FFF2-40B4-BE49-F238E27FC236}">
                <a16:creationId xmlns:a16="http://schemas.microsoft.com/office/drawing/2014/main" id="{238EEE13-ED2C-4FF4-8BCA-3BEB4D8427D5}"/>
              </a:ext>
            </a:extLst>
          </p:cNvPr>
          <p:cNvSpPr/>
          <p:nvPr/>
        </p:nvSpPr>
        <p:spPr>
          <a:xfrm>
            <a:off x="899592" y="6015018"/>
            <a:ext cx="7597722" cy="923330"/>
          </a:xfrm>
          <a:prstGeom prst="rect">
            <a:avLst/>
          </a:prstGeom>
          <a:noFill/>
        </p:spPr>
        <p:txBody>
          <a:bodyPr wrap="none" lIns="91440" tIns="45720" rIns="91440" bIns="45720">
            <a:spAutoFit/>
          </a:bodyPr>
          <a:lstStyle/>
          <a:p>
            <a:pPr algn="ctr"/>
            <a:r>
              <a:rPr lang="tr-TR"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THANKS FOR LISTENING…</a:t>
            </a:r>
            <a:endParaRPr lang="tr-TR"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818778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840E367-865B-4A6F-BA5C-B4500DC9FAC3}"/>
              </a:ext>
            </a:extLst>
          </p:cNvPr>
          <p:cNvPicPr>
            <a:picLocks noChangeAspect="1"/>
          </p:cNvPicPr>
          <p:nvPr/>
        </p:nvPicPr>
        <p:blipFill>
          <a:blip r:embed="rId2"/>
          <a:stretch>
            <a:fillRect/>
          </a:stretch>
        </p:blipFill>
        <p:spPr>
          <a:xfrm>
            <a:off x="1619672" y="3284984"/>
            <a:ext cx="5580112" cy="3236465"/>
          </a:xfrm>
          <a:prstGeom prst="rect">
            <a:avLst/>
          </a:prstGeom>
        </p:spPr>
      </p:pic>
      <p:sp>
        <p:nvSpPr>
          <p:cNvPr id="3" name="2 İçerik Yer Tutucusu"/>
          <p:cNvSpPr>
            <a:spLocks noGrp="1"/>
          </p:cNvSpPr>
          <p:nvPr>
            <p:ph idx="1"/>
          </p:nvPr>
        </p:nvSpPr>
        <p:spPr>
          <a:xfrm>
            <a:off x="457200" y="764704"/>
            <a:ext cx="8229600" cy="4525963"/>
          </a:xfrm>
        </p:spPr>
        <p:txBody>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Body mass index (BMI) is a simple index of weight-for-height that is commonly used to classify overweight and obesity in adults. It is defined as a person's weight in kilograms divided by the square of his height in meters (kg/m</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en-US" b="1" dirty="0">
                <a:latin typeface="Times New Roman" panose="02020603050405020304" pitchFamily="18" charset="0"/>
                <a:cs typeface="Times New Roman" panose="02020603050405020304" pitchFamily="18" charset="0"/>
              </a:rPr>
              <a:t>Adults</a:t>
            </a:r>
          </a:p>
          <a:p>
            <a:pPr>
              <a:buNone/>
            </a:pPr>
            <a:r>
              <a:rPr lang="en-US" dirty="0">
                <a:latin typeface="Times New Roman" panose="02020603050405020304" pitchFamily="18" charset="0"/>
                <a:cs typeface="Times New Roman" panose="02020603050405020304" pitchFamily="18" charset="0"/>
              </a:rPr>
              <a:t>For adults, WHO defines overweight and obesity as follows:</a:t>
            </a:r>
          </a:p>
          <a:p>
            <a:pPr lvl="1"/>
            <a:r>
              <a:rPr lang="en-US" dirty="0">
                <a:latin typeface="Times New Roman" panose="02020603050405020304" pitchFamily="18" charset="0"/>
                <a:cs typeface="Times New Roman" panose="02020603050405020304" pitchFamily="18" charset="0"/>
              </a:rPr>
              <a:t>overweight is a BMI greater than or equal to 25; and</a:t>
            </a:r>
          </a:p>
          <a:p>
            <a:pPr lvl="1"/>
            <a:r>
              <a:rPr lang="en-US" dirty="0">
                <a:latin typeface="Times New Roman" panose="02020603050405020304" pitchFamily="18" charset="0"/>
                <a:cs typeface="Times New Roman" panose="02020603050405020304" pitchFamily="18" charset="0"/>
              </a:rPr>
              <a:t>obesity is a BMI greater than or equal to 30.</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www.who.int/dietphysicalactivity/BMI%20classification%206.png"/>
          <p:cNvPicPr>
            <a:picLocks noChangeAspect="1" noChangeArrowheads="1"/>
          </p:cNvPicPr>
          <p:nvPr/>
        </p:nvPicPr>
        <p:blipFill>
          <a:blip r:embed="rId2"/>
          <a:srcRect/>
          <a:stretch>
            <a:fillRect/>
          </a:stretch>
        </p:blipFill>
        <p:spPr bwMode="auto">
          <a:xfrm>
            <a:off x="3857620" y="1071546"/>
            <a:ext cx="4643470" cy="3906411"/>
          </a:xfrm>
          <a:prstGeom prst="rect">
            <a:avLst/>
          </a:prstGeom>
          <a:noFill/>
        </p:spPr>
      </p:pic>
      <p:pic>
        <p:nvPicPr>
          <p:cNvPr id="2" name="Resim 1">
            <a:extLst>
              <a:ext uri="{FF2B5EF4-FFF2-40B4-BE49-F238E27FC236}">
                <a16:creationId xmlns:a16="http://schemas.microsoft.com/office/drawing/2014/main" id="{787CA6BC-5FFF-4B5A-9935-9BD0814E9FFB}"/>
              </a:ext>
            </a:extLst>
          </p:cNvPr>
          <p:cNvPicPr>
            <a:picLocks noChangeAspect="1"/>
          </p:cNvPicPr>
          <p:nvPr/>
        </p:nvPicPr>
        <p:blipFill>
          <a:blip r:embed="rId3"/>
          <a:stretch>
            <a:fillRect/>
          </a:stretch>
        </p:blipFill>
        <p:spPr>
          <a:xfrm>
            <a:off x="0" y="521208"/>
            <a:ext cx="9144000" cy="581558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886B8A39-75E5-48D2-866F-FC42A0E8C71C}"/>
              </a:ext>
            </a:extLst>
          </p:cNvPr>
          <p:cNvPicPr>
            <a:picLocks noChangeAspect="1"/>
          </p:cNvPicPr>
          <p:nvPr/>
        </p:nvPicPr>
        <p:blipFill>
          <a:blip r:embed="rId2"/>
          <a:stretch>
            <a:fillRect/>
          </a:stretch>
        </p:blipFill>
        <p:spPr>
          <a:xfrm>
            <a:off x="6732240" y="4620418"/>
            <a:ext cx="2143125" cy="2143125"/>
          </a:xfrm>
          <a:prstGeom prst="rect">
            <a:avLst/>
          </a:prstGeom>
        </p:spPr>
      </p:pic>
      <p:sp>
        <p:nvSpPr>
          <p:cNvPr id="3" name="2 İçerik Yer Tutucusu"/>
          <p:cNvSpPr>
            <a:spLocks noGrp="1"/>
          </p:cNvSpPr>
          <p:nvPr>
            <p:ph idx="1"/>
          </p:nvPr>
        </p:nvSpPr>
        <p:spPr>
          <a:xfrm>
            <a:off x="457200" y="1166018"/>
            <a:ext cx="8229600" cy="4525963"/>
          </a:xfrm>
        </p:spPr>
        <p:txBody>
          <a:bodyPr>
            <a:normAutofit lnSpcReduction="10000"/>
          </a:bodyPr>
          <a:lstStyle/>
          <a:p>
            <a:pPr>
              <a:buNone/>
            </a:pPr>
            <a:r>
              <a:rPr lang="tr-T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BMI provides the most useful population-level measure of overweight and obesity as it is the same for both sexes and for all ages of adults. </a:t>
            </a:r>
            <a:endParaRPr lang="tr-TR" sz="2800" dirty="0">
              <a:latin typeface="Times New Roman" panose="02020603050405020304" pitchFamily="18" charset="0"/>
              <a:cs typeface="Times New Roman" panose="02020603050405020304" pitchFamily="18" charset="0"/>
            </a:endParaRPr>
          </a:p>
          <a:p>
            <a:pPr>
              <a:buNone/>
            </a:pPr>
            <a:endParaRPr lang="tr-TR" sz="2800" dirty="0">
              <a:latin typeface="Times New Roman" panose="02020603050405020304" pitchFamily="18" charset="0"/>
              <a:cs typeface="Times New Roman" panose="02020603050405020304" pitchFamily="18" charset="0"/>
            </a:endParaRPr>
          </a:p>
          <a:p>
            <a:pPr>
              <a:buNone/>
            </a:pPr>
            <a:r>
              <a:rPr lang="tr-TR"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However, it should be considered a rough guide because it may not correspond to the same degree of fatness in different individuals.</a:t>
            </a:r>
            <a:endParaRPr lang="tr-TR" sz="2800" dirty="0">
              <a:latin typeface="Times New Roman" panose="02020603050405020304" pitchFamily="18" charset="0"/>
              <a:cs typeface="Times New Roman" panose="02020603050405020304" pitchFamily="18" charset="0"/>
            </a:endParaRPr>
          </a:p>
          <a:p>
            <a:pPr>
              <a:buNone/>
            </a:pPr>
            <a:endParaRPr lang="tr-TR" sz="2800" dirty="0">
              <a:latin typeface="Times New Roman" panose="02020603050405020304" pitchFamily="18" charset="0"/>
              <a:cs typeface="Times New Roman" panose="02020603050405020304" pitchFamily="18" charset="0"/>
            </a:endParaRPr>
          </a:p>
          <a:p>
            <a:pPr>
              <a:buNone/>
            </a:pP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If</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fat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mass</a:t>
            </a:r>
            <a:r>
              <a:rPr lang="tr-TR" sz="2800" dirty="0">
                <a:latin typeface="Times New Roman" panose="02020603050405020304" pitchFamily="18" charset="0"/>
                <a:cs typeface="Times New Roman" panose="02020603050405020304" pitchFamily="18" charset="0"/>
              </a:rPr>
              <a:t> is </a:t>
            </a:r>
            <a:r>
              <a:rPr lang="tr-TR" sz="2800" dirty="0" err="1">
                <a:latin typeface="Times New Roman" panose="02020603050405020304" pitchFamily="18" charset="0"/>
                <a:cs typeface="Times New Roman" panose="02020603050405020304" pitchFamily="18" charset="0"/>
              </a:rPr>
              <a:t>over</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than</a:t>
            </a:r>
            <a:r>
              <a:rPr lang="tr-TR" sz="2800" dirty="0">
                <a:latin typeface="Times New Roman" panose="02020603050405020304" pitchFamily="18" charset="0"/>
                <a:cs typeface="Times New Roman" panose="02020603050405020304" pitchFamily="18" charset="0"/>
              </a:rPr>
              <a:t>  %25 in men </a:t>
            </a:r>
            <a:r>
              <a:rPr lang="tr-TR" sz="2800" dirty="0" err="1">
                <a:latin typeface="Times New Roman" panose="02020603050405020304" pitchFamily="18" charset="0"/>
                <a:cs typeface="Times New Roman" panose="02020603050405020304" pitchFamily="18" charset="0"/>
              </a:rPr>
              <a:t>and</a:t>
            </a:r>
            <a:r>
              <a:rPr lang="tr-TR" sz="2800" dirty="0">
                <a:latin typeface="Times New Roman" panose="02020603050405020304" pitchFamily="18" charset="0"/>
                <a:cs typeface="Times New Roman" panose="02020603050405020304" pitchFamily="18" charset="0"/>
              </a:rPr>
              <a:t> %35 in </a:t>
            </a:r>
            <a:r>
              <a:rPr lang="tr-TR" sz="2800" dirty="0" err="1">
                <a:latin typeface="Times New Roman" panose="02020603050405020304" pitchFamily="18" charset="0"/>
                <a:cs typeface="Times New Roman" panose="02020603050405020304" pitchFamily="18" charset="0"/>
              </a:rPr>
              <a:t>women</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that</a:t>
            </a:r>
            <a:r>
              <a:rPr lang="tr-TR" sz="2800" dirty="0">
                <a:latin typeface="Times New Roman" panose="02020603050405020304" pitchFamily="18" charset="0"/>
                <a:cs typeface="Times New Roman" panose="02020603050405020304" pitchFamily="18" charset="0"/>
              </a:rPr>
              <a:t> </a:t>
            </a:r>
            <a:r>
              <a:rPr lang="tr-TR" sz="2800" dirty="0" err="1">
                <a:latin typeface="Times New Roman" panose="02020603050405020304" pitchFamily="18" charset="0"/>
                <a:cs typeface="Times New Roman" panose="02020603050405020304" pitchFamily="18" charset="0"/>
              </a:rPr>
              <a:t>consider</a:t>
            </a:r>
            <a:r>
              <a:rPr lang="tr-TR" sz="2800" dirty="0">
                <a:latin typeface="Times New Roman" panose="02020603050405020304" pitchFamily="18" charset="0"/>
                <a:cs typeface="Times New Roman" panose="02020603050405020304" pitchFamily="18" charset="0"/>
              </a:rPr>
              <a:t> as </a:t>
            </a:r>
            <a:r>
              <a:rPr lang="tr-TR" sz="2800" dirty="0" err="1">
                <a:latin typeface="Times New Roman" panose="02020603050405020304" pitchFamily="18" charset="0"/>
                <a:cs typeface="Times New Roman" panose="02020603050405020304" pitchFamily="18" charset="0"/>
              </a:rPr>
              <a:t>obesity</a:t>
            </a:r>
            <a:r>
              <a:rPr lang="tr-TR" sz="28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9035EE5-E067-4192-842F-D1A6E8502089}"/>
              </a:ext>
            </a:extLst>
          </p:cNvPr>
          <p:cNvPicPr>
            <a:picLocks noChangeAspect="1"/>
          </p:cNvPicPr>
          <p:nvPr/>
        </p:nvPicPr>
        <p:blipFill>
          <a:blip r:embed="rId2"/>
          <a:stretch>
            <a:fillRect/>
          </a:stretch>
        </p:blipFill>
        <p:spPr>
          <a:xfrm>
            <a:off x="457200" y="0"/>
            <a:ext cx="2483768" cy="1780815"/>
          </a:xfrm>
          <a:prstGeom prst="rect">
            <a:avLst/>
          </a:prstGeom>
        </p:spPr>
      </p:pic>
      <p:sp>
        <p:nvSpPr>
          <p:cNvPr id="3" name="2 İçerik Yer Tutucusu"/>
          <p:cNvSpPr>
            <a:spLocks noGrp="1"/>
          </p:cNvSpPr>
          <p:nvPr>
            <p:ph idx="1"/>
          </p:nvPr>
        </p:nvSpPr>
        <p:spPr/>
        <p:txBody>
          <a:bodyPr>
            <a:normAutofit lnSpcReduction="10000"/>
          </a:bodyPr>
          <a:lstStyle/>
          <a:p>
            <a:pPr>
              <a:buNone/>
            </a:pP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For children, age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gender</a:t>
            </a:r>
            <a:r>
              <a:rPr lang="tr-T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needs to be considered when defining overweight and obesity.</a:t>
            </a:r>
            <a:endParaRPr lang="tr-TR" dirty="0">
              <a:latin typeface="Times New Roman" panose="02020603050405020304" pitchFamily="18" charset="0"/>
              <a:cs typeface="Times New Roman" panose="02020603050405020304" pitchFamily="18" charset="0"/>
            </a:endParaRPr>
          </a:p>
          <a:p>
            <a:pPr>
              <a:buNone/>
            </a:pPr>
            <a:endParaRPr lang="tr-TR" dirty="0">
              <a:latin typeface="Times New Roman" panose="02020603050405020304" pitchFamily="18" charset="0"/>
              <a:cs typeface="Times New Roman" panose="02020603050405020304" pitchFamily="18" charset="0"/>
            </a:endParaRPr>
          </a:p>
          <a:p>
            <a:pPr>
              <a:buNone/>
            </a:pP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Growth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charts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Percentile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Charts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are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used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evaluate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for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childhood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obesity</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According</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to</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percentile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charts</a:t>
            </a:r>
            <a:r>
              <a:rPr lang="tr-TR" dirty="0">
                <a:latin typeface="Times New Roman" panose="02020603050405020304" pitchFamily="18" charset="0"/>
                <a:cs typeface="Times New Roman" panose="02020603050405020304" pitchFamily="18" charset="0"/>
              </a:rPr>
              <a:t>, 85 </a:t>
            </a:r>
            <a:r>
              <a:rPr lang="tr-TR" dirty="0" err="1">
                <a:latin typeface="Times New Roman" panose="02020603050405020304" pitchFamily="18" charset="0"/>
                <a:cs typeface="Times New Roman" panose="02020603050405020304" pitchFamily="18" charset="0"/>
              </a:rPr>
              <a:t>percentil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means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overweight</a:t>
            </a:r>
            <a:r>
              <a:rPr lang="tr-TR" dirty="0">
                <a:latin typeface="Times New Roman" panose="02020603050405020304" pitchFamily="18" charset="0"/>
                <a:cs typeface="Times New Roman" panose="02020603050405020304" pitchFamily="18" charset="0"/>
              </a:rPr>
              <a:t>, 97 </a:t>
            </a:r>
            <a:r>
              <a:rPr lang="tr-TR" dirty="0" err="1">
                <a:latin typeface="Times New Roman" panose="02020603050405020304" pitchFamily="18" charset="0"/>
                <a:cs typeface="Times New Roman" panose="02020603050405020304" pitchFamily="18" charset="0"/>
              </a:rPr>
              <a:t>percentil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and</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over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that</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means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obese</a:t>
            </a:r>
            <a:r>
              <a:rPr lang="tr-TR"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percentile charts ile ilgili görsel sonucu"/>
          <p:cNvPicPr>
            <a:picLocks noChangeAspect="1" noChangeArrowheads="1"/>
          </p:cNvPicPr>
          <p:nvPr/>
        </p:nvPicPr>
        <p:blipFill>
          <a:blip r:embed="rId2"/>
          <a:srcRect/>
          <a:stretch>
            <a:fillRect/>
          </a:stretch>
        </p:blipFill>
        <p:spPr bwMode="auto">
          <a:xfrm>
            <a:off x="571472" y="857232"/>
            <a:ext cx="7790117" cy="5453082"/>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1510</Words>
  <Application>Microsoft Office PowerPoint</Application>
  <PresentationFormat>Ekran Gösterisi (4:3)</PresentationFormat>
  <Paragraphs>159</Paragraphs>
  <Slides>37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37</vt:i4>
      </vt:variant>
    </vt:vector>
  </HeadingPairs>
  <TitlesOfParts>
    <vt:vector size="41" baseType="lpstr">
      <vt:lpstr>Arial</vt:lpstr>
      <vt:lpstr>Calibri</vt:lpstr>
      <vt:lpstr>Times New Roman</vt:lpstr>
      <vt:lpstr>Ofis Teması</vt:lpstr>
      <vt:lpstr>EATING BEHAVIOUR AND OBESITY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Obesity In Worldwide</vt:lpstr>
      <vt:lpstr>PowerPoint Sunusu</vt:lpstr>
      <vt:lpstr>PowerPoint Sunusu</vt:lpstr>
      <vt:lpstr>PowerPoint Sunusu</vt:lpstr>
      <vt:lpstr>PowerPoint Sunusu</vt:lpstr>
      <vt:lpstr>PowerPoint Sunusu</vt:lpstr>
      <vt:lpstr>PowerPoint Sunusu</vt:lpstr>
      <vt:lpstr>Obesity Prevelance of Baki Gündüz Primary School </vt:lpstr>
      <vt:lpstr>Reasons of Obesity</vt:lpstr>
      <vt:lpstr>PowerPoint Sunusu</vt:lpstr>
      <vt:lpstr>EATING BEHAVIOUR  </vt:lpstr>
      <vt:lpstr>Emotional Eating</vt:lpstr>
      <vt:lpstr>Inhibitive Eating</vt:lpstr>
      <vt:lpstr>External Eating</vt:lpstr>
      <vt:lpstr>PowerPoint Sunusu</vt:lpstr>
      <vt:lpstr>Eating Disorders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FİLİZ</dc:creator>
  <cp:lastModifiedBy>Billur Filiz</cp:lastModifiedBy>
  <cp:revision>125</cp:revision>
  <dcterms:created xsi:type="dcterms:W3CDTF">2019-11-08T05:31:17Z</dcterms:created>
  <dcterms:modified xsi:type="dcterms:W3CDTF">2019-11-09T10:04:50Z</dcterms:modified>
</cp:coreProperties>
</file>